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8"/>
  </p:notesMasterIdLst>
  <p:sldIdLst>
    <p:sldId id="1726" r:id="rId3"/>
    <p:sldId id="1727" r:id="rId4"/>
    <p:sldId id="1728" r:id="rId5"/>
    <p:sldId id="1725" r:id="rId6"/>
    <p:sldId id="266" r:id="rId7"/>
    <p:sldId id="1698" r:id="rId8"/>
    <p:sldId id="1703" r:id="rId9"/>
    <p:sldId id="265" r:id="rId10"/>
    <p:sldId id="268" r:id="rId11"/>
    <p:sldId id="396" r:id="rId12"/>
    <p:sldId id="269" r:id="rId13"/>
    <p:sldId id="354" r:id="rId14"/>
    <p:sldId id="1737" r:id="rId15"/>
    <p:sldId id="1733" r:id="rId16"/>
    <p:sldId id="173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94660"/>
  </p:normalViewPr>
  <p:slideViewPr>
    <p:cSldViewPr snapToGrid="0">
      <p:cViewPr varScale="1">
        <p:scale>
          <a:sx n="68" d="100"/>
          <a:sy n="68" d="100"/>
        </p:scale>
        <p:origin x="39"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45B05-35BF-4DCC-9AF9-842687B5872B}" type="datetimeFigureOut">
              <a:rPr lang="en-US" smtClean="0"/>
              <a:t>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D4DEB-47E7-4DB8-899E-150FABBA41FB}" type="slidenum">
              <a:rPr lang="en-US" smtClean="0"/>
              <a:t>‹#›</a:t>
            </a:fld>
            <a:endParaRPr lang="en-US"/>
          </a:p>
        </p:txBody>
      </p:sp>
    </p:spTree>
    <p:extLst>
      <p:ext uri="{BB962C8B-B14F-4D97-AF65-F5344CB8AC3E}">
        <p14:creationId xmlns:p14="http://schemas.microsoft.com/office/powerpoint/2010/main" val="129290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SQL Server Analysis Services helps organizations </a:t>
            </a:r>
            <a:r>
              <a:rPr lang="en-US" sz="1200" b="0" dirty="0">
                <a:gradFill>
                  <a:gsLst>
                    <a:gs pos="0">
                      <a:schemeClr val="tx1"/>
                    </a:gs>
                    <a:gs pos="100000">
                      <a:schemeClr val="tx1"/>
                    </a:gs>
                  </a:gsLst>
                  <a:lin ang="5400000" scaled="1"/>
                </a:gradFill>
                <a:latin typeface="+mn-lt"/>
                <a:cs typeface="Segoe UI Semilight" charset="0"/>
              </a:rPr>
              <a:t>transform complex data into business user friendly semantic models that can be </a:t>
            </a:r>
            <a:r>
              <a:rPr lang="en-US" b="0" dirty="0"/>
              <a:t>consumed using their preferred data visualization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Ref Links for data 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https://docs.microsoft.com/en-us/sql/analysis-services/tabular-models/data-sources-supported-ssas-tabular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https://docs.microsoft.com/en-us/sql/analysis-services/multidimensional-models/supported-data-sources-ssas-multidimensional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dirty="0"/>
          </a:p>
          <a:p>
            <a:endParaRPr lang="en-US" dirty="0"/>
          </a:p>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12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14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pPr marL="205740" marR="0" lvl="1" indent="0" algn="l" defTabSz="931597" rtl="0" eaLnBrk="1" fontAlgn="base" latinLnBrk="0" hangingPunct="1">
              <a:lnSpc>
                <a:spcPct val="100000"/>
              </a:lnSpc>
              <a:spcBef>
                <a:spcPts val="1800"/>
              </a:spcBef>
              <a:spcAft>
                <a:spcPct val="0"/>
              </a:spcAft>
              <a:buClr>
                <a:srgbClr val="FF8C00"/>
              </a:buClr>
              <a:buSzPct val="100000"/>
              <a:tabLst/>
              <a:defRPr/>
            </a:pPr>
            <a:r>
              <a:rPr kumimoji="0" lang="en-US" sz="2400" b="1" i="0" u="none" strike="noStrike" kern="1200" cap="none" spc="0" normalizeH="0" baseline="0" noProof="0" dirty="0">
                <a:ln>
                  <a:noFill/>
                </a:ln>
                <a:solidFill>
                  <a:srgbClr val="2C2C2C"/>
                </a:solidFill>
                <a:effectLst/>
                <a:uLnTx/>
                <a:uFillTx/>
                <a:latin typeface="Segoe UI Light"/>
                <a:ea typeface="MS PGothic" panose="020B0600070205080204" pitchFamily="34" charset="-128"/>
                <a:cs typeface="+mn-cs"/>
              </a:rPr>
              <a:t>Modeling and analytics</a:t>
            </a:r>
            <a:br>
              <a:rPr kumimoji="0" lang="en-US" sz="2400" b="0" i="0" u="none" strike="noStrike" kern="1200" cap="none" spc="0" normalizeH="0" baseline="0" noProof="0" dirty="0">
                <a:ln>
                  <a:noFill/>
                </a:ln>
                <a:solidFill>
                  <a:srgbClr val="2C2C2C"/>
                </a:solidFill>
                <a:effectLst/>
                <a:uLnTx/>
                <a:uFillTx/>
                <a:latin typeface="Segoe UI Light"/>
                <a:ea typeface="MS PGothic" panose="020B0600070205080204" pitchFamily="34" charset="-128"/>
                <a:cs typeface="+mn-cs"/>
              </a:rPr>
            </a:br>
            <a:r>
              <a:rPr lang="en-US" sz="1800" dirty="0">
                <a:solidFill>
                  <a:srgbClr val="2C2C2C"/>
                </a:solidFill>
                <a:latin typeface="Segoe UI Light"/>
              </a:rPr>
              <a:t>Detail rows</a:t>
            </a:r>
            <a:br>
              <a:rPr lang="en-US" sz="1800" dirty="0">
                <a:solidFill>
                  <a:srgbClr val="2C2C2C"/>
                </a:solidFill>
                <a:latin typeface="Segoe UI Light"/>
              </a:rPr>
            </a:br>
            <a:r>
              <a:rPr lang="en-US" sz="1800" dirty="0">
                <a:solidFill>
                  <a:srgbClr val="2C2C2C"/>
                </a:solidFill>
                <a:latin typeface="Segoe UI Light"/>
              </a:rPr>
              <a:t>Enhanced support for ragged hierarchies </a:t>
            </a:r>
            <a:br>
              <a:rPr lang="en-US" sz="1800" dirty="0">
                <a:solidFill>
                  <a:srgbClr val="2C2C2C"/>
                </a:solidFill>
                <a:latin typeface="Segoe UI Light"/>
              </a:rPr>
            </a:br>
            <a:r>
              <a:rPr lang="en-US" sz="1800" dirty="0">
                <a:solidFill>
                  <a:srgbClr val="2C2C2C"/>
                </a:solidFill>
                <a:latin typeface="Segoe UI Light"/>
              </a:rPr>
              <a:t>Object level security</a:t>
            </a:r>
          </a:p>
          <a:p>
            <a:pPr marL="205740" marR="0" lvl="1" indent="0" algn="l" defTabSz="931597" rtl="0" eaLnBrk="1" fontAlgn="base" latinLnBrk="0" hangingPunct="1">
              <a:lnSpc>
                <a:spcPct val="100000"/>
              </a:lnSpc>
              <a:spcBef>
                <a:spcPts val="1800"/>
              </a:spcBef>
              <a:spcAft>
                <a:spcPct val="0"/>
              </a:spcAft>
              <a:buClr>
                <a:srgbClr val="FF8C00"/>
              </a:buClr>
              <a:buSzPct val="100000"/>
              <a:tabLst/>
              <a:defRPr/>
            </a:pPr>
            <a:r>
              <a:rPr lang="en-US" dirty="0">
                <a:solidFill>
                  <a:srgbClr val="2C2C2C"/>
                </a:solidFill>
                <a:latin typeface="Segoe UI Light"/>
              </a:rPr>
              <a:t>Developer tools</a:t>
            </a:r>
            <a:br>
              <a:rPr lang="en-US" dirty="0">
                <a:solidFill>
                  <a:srgbClr val="2C2C2C"/>
                </a:solidFill>
                <a:latin typeface="Segoe UI Light"/>
              </a:rPr>
            </a:br>
            <a:r>
              <a:rPr lang="en-US" sz="1800" dirty="0">
                <a:solidFill>
                  <a:srgbClr val="2C2C2C"/>
                </a:solidFill>
                <a:latin typeface="Segoe UI Light"/>
              </a:rPr>
              <a:t>SSDT for VS 2017</a:t>
            </a:r>
            <a:br>
              <a:rPr lang="en-US" sz="1800" dirty="0">
                <a:solidFill>
                  <a:srgbClr val="2C2C2C"/>
                </a:solidFill>
                <a:latin typeface="Segoe UI Light"/>
              </a:rPr>
            </a:br>
            <a:r>
              <a:rPr lang="en-US" sz="1800" dirty="0">
                <a:solidFill>
                  <a:srgbClr val="2C2C2C"/>
                </a:solidFill>
                <a:latin typeface="Segoe UI Light"/>
              </a:rPr>
              <a:t>DAX Editor for 2017 and SSMS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DFC65A-A58E-4159-9A32-29D497ADE50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1/9/2019 3:15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882242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1" dirty="0"/>
              <a:t>Key Points</a:t>
            </a:r>
            <a:r>
              <a:rPr lang="en-US" sz="1200" b="1" baseline="0" dirty="0"/>
              <a:t> (depending on the audience you might only show this slide or prior slide)</a:t>
            </a:r>
            <a:endParaRPr lang="en-US" sz="1200" b="1" dirty="0"/>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0" dirty="0"/>
              <a:t>Overview</a:t>
            </a:r>
            <a:r>
              <a:rPr lang="en-US" sz="1200" b="0" baseline="0" dirty="0"/>
              <a:t> of the semantic model options in SQL Server Analysis Services.</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1" baseline="0" dirty="0"/>
              <a:t>Tack </a:t>
            </a:r>
            <a:r>
              <a:rPr lang="en-US" b="1" dirty="0"/>
              <a:t>t</a:t>
            </a:r>
            <a:r>
              <a:rPr lang="en-US" sz="1200" b="1" baseline="0" dirty="0"/>
              <a:t>rack:</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0" dirty="0"/>
              <a:t>A</a:t>
            </a:r>
            <a:r>
              <a:rPr lang="en-US" sz="1200" b="0" baseline="0" dirty="0"/>
              <a:t> BI semantic model allows you to easily abstract business problems and turn complex data into models that can be easily understood and can be used for </a:t>
            </a:r>
            <a:r>
              <a:rPr lang="en-US" altLang="zh-CN" sz="1200" kern="1200" dirty="0">
                <a:solidFill>
                  <a:schemeClr val="tx2"/>
                </a:solidFill>
                <a:latin typeface="+mn-lt"/>
                <a:ea typeface="MS PGothic" panose="020B0600070205080204" pitchFamily="34" charset="-128"/>
                <a:cs typeface="Arial" pitchFamily="34" charset="0"/>
              </a:rPr>
              <a:t>reporting, analytics </a:t>
            </a:r>
            <a:r>
              <a:rPr lang="en-US" altLang="zh-CN" dirty="0"/>
              <a:t>and dashboards.</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altLang="zh-CN" dirty="0"/>
              <a:t>SQL Server Analysis Services allows you to create one BI semantic model to be used with different client tools. </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altLang="zh-CN" dirty="0"/>
              <a:t>There are 2 ways to build it:</a:t>
            </a:r>
          </a:p>
          <a:p>
            <a:pPr marL="171450" marR="0" indent="-17145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Char char="•"/>
              <a:tabLst/>
              <a:defRPr/>
            </a:pPr>
            <a:r>
              <a:rPr lang="en-US" altLang="zh-CN" sz="1200" b="1" kern="1200" baseline="0" dirty="0">
                <a:latin typeface="+mn-lt"/>
                <a:ea typeface="MS PGothic" panose="020B0600070205080204" pitchFamily="34" charset="-128"/>
                <a:cs typeface="Arial" pitchFamily="34" charset="0"/>
              </a:rPr>
              <a:t>Tabular</a:t>
            </a:r>
            <a:r>
              <a:rPr lang="en-US" altLang="zh-CN" sz="1200" kern="1200" baseline="0" dirty="0">
                <a:latin typeface="+mn-lt"/>
                <a:ea typeface="MS PGothic" panose="020B0600070205080204" pitchFamily="34" charset="-128"/>
                <a:cs typeface="Arial" pitchFamily="34" charset="0"/>
              </a:rPr>
              <a:t> – consists of tables and relationships. Are fast by design with in-memory and are easy to get started.</a:t>
            </a:r>
          </a:p>
          <a:p>
            <a:pPr marL="171450" marR="0" indent="-17145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Char char="•"/>
              <a:tabLst/>
              <a:defRPr/>
            </a:pPr>
            <a:r>
              <a:rPr lang="en-US" altLang="zh-CN" sz="1200" b="1" kern="1200" baseline="0" dirty="0">
                <a:latin typeface="+mn-lt"/>
                <a:ea typeface="MS PGothic" panose="020B0600070205080204" pitchFamily="34" charset="-128"/>
                <a:cs typeface="Arial" pitchFamily="34" charset="0"/>
              </a:rPr>
              <a:t>Multidimensional </a:t>
            </a:r>
            <a:r>
              <a:rPr lang="en-US" altLang="zh-CN" sz="1200" b="0" kern="1200" baseline="0" dirty="0">
                <a:latin typeface="+mn-lt"/>
                <a:ea typeface="MS PGothic" panose="020B0600070205080204" pitchFamily="34" charset="-128"/>
                <a:cs typeface="Arial" pitchFamily="34" charset="0"/>
              </a:rPr>
              <a:t>– consists of dimensions and measure groups. Are highly scalable and mature, very feature rich but can add complexity.</a:t>
            </a:r>
            <a:endParaRPr lang="en-US" altLang="zh-CN" sz="1200" b="1" kern="1200" dirty="0">
              <a:latin typeface="+mn-lt"/>
              <a:ea typeface="MS PGothic" panose="020B0600070205080204" pitchFamily="34" charset="-128"/>
              <a:cs typeface="Arial" pitchFamily="34" charset="0"/>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DFC65A-A58E-4159-9A32-29D497ADE50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1/9/2019 3:15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4030942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1/9/2019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111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AS other features</a:t>
            </a:r>
          </a:p>
          <a:p>
            <a:endParaRPr lang="en-US" dirty="0"/>
          </a:p>
          <a:p>
            <a:pPr marL="342900" indent="-34290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Scale up/down</a:t>
            </a:r>
          </a:p>
          <a:p>
            <a:pPr marL="342900" indent="-34290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Pause/resume</a:t>
            </a:r>
          </a:p>
          <a:p>
            <a:pPr marL="342900" indent="-34290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99.9% uptime SLA (GA)</a:t>
            </a:r>
          </a:p>
          <a:p>
            <a:pPr marL="342900" indent="-342900">
              <a:lnSpc>
                <a:spcPct val="90000"/>
              </a:lnSpc>
              <a:spcAft>
                <a:spcPts val="600"/>
              </a:spcAft>
              <a:buFont typeface="Arial" panose="020B0604020202020204" pitchFamily="34" charset="0"/>
              <a:buChar char="•"/>
            </a:pPr>
            <a:r>
              <a:rPr lang="en-US" sz="1200" dirty="0">
                <a:gradFill>
                  <a:gsLst>
                    <a:gs pos="2917">
                      <a:schemeClr val="tx1"/>
                    </a:gs>
                    <a:gs pos="30000">
                      <a:schemeClr val="tx1"/>
                    </a:gs>
                  </a:gsLst>
                  <a:lin ang="5400000" scaled="0"/>
                </a:gradFill>
              </a:rPr>
              <a:t>New automation opportunities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6621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1/9/2019 3:15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1152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1/9/2019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1709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1/9/2019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1359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1/9/2019 3:15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1C536-7EB3-4CC1-B6C0-16B6D9E8BA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6DFD55-61D5-48DA-A860-09CA73890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F95F9F-099D-439C-B7E6-62C6965218CB}"/>
              </a:ext>
            </a:extLst>
          </p:cNvPr>
          <p:cNvSpPr>
            <a:spLocks noGrp="1"/>
          </p:cNvSpPr>
          <p:nvPr>
            <p:ph type="dt" sz="half" idx="10"/>
          </p:nvPr>
        </p:nvSpPr>
        <p:spPr/>
        <p:txBody>
          <a:bodyPr/>
          <a:lstStyle/>
          <a:p>
            <a:fld id="{A9FB27BA-29F0-4EC1-861B-E7960622A217}" type="datetimeFigureOut">
              <a:rPr lang="en-US" smtClean="0"/>
              <a:t>1/9/2019</a:t>
            </a:fld>
            <a:endParaRPr lang="en-US"/>
          </a:p>
        </p:txBody>
      </p:sp>
      <p:sp>
        <p:nvSpPr>
          <p:cNvPr id="5" name="Footer Placeholder 4">
            <a:extLst>
              <a:ext uri="{FF2B5EF4-FFF2-40B4-BE49-F238E27FC236}">
                <a16:creationId xmlns:a16="http://schemas.microsoft.com/office/drawing/2014/main" id="{BA3C6E08-D142-47F4-814B-E04A0B7FE9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E9462-4375-4588-A5F7-A45C41E03E41}"/>
              </a:ext>
            </a:extLst>
          </p:cNvPr>
          <p:cNvSpPr>
            <a:spLocks noGrp="1"/>
          </p:cNvSpPr>
          <p:nvPr>
            <p:ph type="sldNum" sz="quarter" idx="12"/>
          </p:nvPr>
        </p:nvSpPr>
        <p:spPr/>
        <p:txBody>
          <a:bodyPr/>
          <a:lstStyle/>
          <a:p>
            <a:fld id="{2A8E94FA-737C-4ECE-9B38-3EE4CD11C38C}" type="slidenum">
              <a:rPr lang="en-US" smtClean="0"/>
              <a:t>‹#›</a:t>
            </a:fld>
            <a:endParaRPr lang="en-US"/>
          </a:p>
        </p:txBody>
      </p:sp>
    </p:spTree>
    <p:extLst>
      <p:ext uri="{BB962C8B-B14F-4D97-AF65-F5344CB8AC3E}">
        <p14:creationId xmlns:p14="http://schemas.microsoft.com/office/powerpoint/2010/main" val="1385146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BBFD-8BF6-4CDD-B665-504DBE6B17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322E59-1A2F-4669-9F14-7C4FA48681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B9BA0F-619B-40C7-A0BD-CD1941220AA3}"/>
              </a:ext>
            </a:extLst>
          </p:cNvPr>
          <p:cNvSpPr>
            <a:spLocks noGrp="1"/>
          </p:cNvSpPr>
          <p:nvPr>
            <p:ph type="dt" sz="half" idx="10"/>
          </p:nvPr>
        </p:nvSpPr>
        <p:spPr/>
        <p:txBody>
          <a:bodyPr/>
          <a:lstStyle/>
          <a:p>
            <a:fld id="{A9FB27BA-29F0-4EC1-861B-E7960622A217}" type="datetimeFigureOut">
              <a:rPr lang="en-US" smtClean="0"/>
              <a:t>1/9/2019</a:t>
            </a:fld>
            <a:endParaRPr lang="en-US"/>
          </a:p>
        </p:txBody>
      </p:sp>
      <p:sp>
        <p:nvSpPr>
          <p:cNvPr id="5" name="Footer Placeholder 4">
            <a:extLst>
              <a:ext uri="{FF2B5EF4-FFF2-40B4-BE49-F238E27FC236}">
                <a16:creationId xmlns:a16="http://schemas.microsoft.com/office/drawing/2014/main" id="{54EE7F01-DAE0-4E76-AE5F-9D9BB93D5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5DEA06-A60E-46F7-81E2-97D0DEB06BBE}"/>
              </a:ext>
            </a:extLst>
          </p:cNvPr>
          <p:cNvSpPr>
            <a:spLocks noGrp="1"/>
          </p:cNvSpPr>
          <p:nvPr>
            <p:ph type="sldNum" sz="quarter" idx="12"/>
          </p:nvPr>
        </p:nvSpPr>
        <p:spPr/>
        <p:txBody>
          <a:bodyPr/>
          <a:lstStyle/>
          <a:p>
            <a:fld id="{2A8E94FA-737C-4ECE-9B38-3EE4CD11C38C}" type="slidenum">
              <a:rPr lang="en-US" smtClean="0"/>
              <a:t>‹#›</a:t>
            </a:fld>
            <a:endParaRPr lang="en-US"/>
          </a:p>
        </p:txBody>
      </p:sp>
    </p:spTree>
    <p:extLst>
      <p:ext uri="{BB962C8B-B14F-4D97-AF65-F5344CB8AC3E}">
        <p14:creationId xmlns:p14="http://schemas.microsoft.com/office/powerpoint/2010/main" val="4271156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918B06-00BC-402D-BA37-7A5A14D167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54E1CC-0536-44EC-ABDF-0D24976B142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BD5F1-0D75-4218-884F-3B2EDC49BA92}"/>
              </a:ext>
            </a:extLst>
          </p:cNvPr>
          <p:cNvSpPr>
            <a:spLocks noGrp="1"/>
          </p:cNvSpPr>
          <p:nvPr>
            <p:ph type="dt" sz="half" idx="10"/>
          </p:nvPr>
        </p:nvSpPr>
        <p:spPr/>
        <p:txBody>
          <a:bodyPr/>
          <a:lstStyle/>
          <a:p>
            <a:fld id="{A9FB27BA-29F0-4EC1-861B-E7960622A217}" type="datetimeFigureOut">
              <a:rPr lang="en-US" smtClean="0"/>
              <a:t>1/9/2019</a:t>
            </a:fld>
            <a:endParaRPr lang="en-US"/>
          </a:p>
        </p:txBody>
      </p:sp>
      <p:sp>
        <p:nvSpPr>
          <p:cNvPr id="5" name="Footer Placeholder 4">
            <a:extLst>
              <a:ext uri="{FF2B5EF4-FFF2-40B4-BE49-F238E27FC236}">
                <a16:creationId xmlns:a16="http://schemas.microsoft.com/office/drawing/2014/main" id="{9CB00B4A-0B2C-4E96-AD76-8E15AFDCA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405D9-9AD7-422F-9D06-DB6A24C06045}"/>
              </a:ext>
            </a:extLst>
          </p:cNvPr>
          <p:cNvSpPr>
            <a:spLocks noGrp="1"/>
          </p:cNvSpPr>
          <p:nvPr>
            <p:ph type="sldNum" sz="quarter" idx="12"/>
          </p:nvPr>
        </p:nvSpPr>
        <p:spPr/>
        <p:txBody>
          <a:bodyPr/>
          <a:lstStyle/>
          <a:p>
            <a:fld id="{2A8E94FA-737C-4ECE-9B38-3EE4CD11C38C}" type="slidenum">
              <a:rPr lang="en-US" smtClean="0"/>
              <a:t>‹#›</a:t>
            </a:fld>
            <a:endParaRPr lang="en-US"/>
          </a:p>
        </p:txBody>
      </p:sp>
    </p:spTree>
    <p:extLst>
      <p:ext uri="{BB962C8B-B14F-4D97-AF65-F5344CB8AC3E}">
        <p14:creationId xmlns:p14="http://schemas.microsoft.com/office/powerpoint/2010/main" val="1230350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68889986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0486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156620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01512340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41059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36" y="4"/>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
        <p:nvSpPr>
          <p:cNvPr id="13" name="Title 1">
            <a:extLst>
              <a:ext uri="{FF2B5EF4-FFF2-40B4-BE49-F238E27FC236}">
                <a16:creationId xmlns:a16="http://schemas.microsoft.com/office/drawing/2014/main" id="{091DC317-FD34-408A-AA1D-1FFE345D4F02}"/>
              </a:ext>
            </a:extLst>
          </p:cNvPr>
          <p:cNvSpPr>
            <a:spLocks noGrp="1"/>
          </p:cNvSpPr>
          <p:nvPr>
            <p:ph type="title" hasCustomPrompt="1"/>
          </p:nvPr>
        </p:nvSpPr>
        <p:spPr>
          <a:xfrm>
            <a:off x="269302" y="2084186"/>
            <a:ext cx="6276530" cy="3586169"/>
          </a:xfrm>
        </p:spPr>
        <p:txBody>
          <a:bodyPr/>
          <a:lstStyle>
            <a:lvl1pPr>
              <a:defRPr lang="en-US" sz="3921" b="0" kern="1200" cap="none" spc="-98" baseline="0" dirty="0">
                <a:ln w="3175">
                  <a:noFill/>
                </a:ln>
                <a:gradFill>
                  <a:gsLst>
                    <a:gs pos="57576">
                      <a:srgbClr val="FFFFFF"/>
                    </a:gs>
                    <a:gs pos="35000">
                      <a:srgbClr val="FFFFFF"/>
                    </a:gs>
                  </a:gsLst>
                  <a:lin ang="5400000" scaled="0"/>
                </a:gradFill>
                <a:effectLst/>
                <a:latin typeface="+mj-lt"/>
                <a:ea typeface="+mn-ea"/>
                <a:cs typeface="Segoe UI" pitchFamily="34" charset="0"/>
              </a:defRPr>
            </a:lvl1pPr>
          </a:lstStyle>
          <a:p>
            <a:r>
              <a:rPr lang="en-US" sz="3921" dirty="0"/>
              <a:t>&lt;&lt;Module Title&gt;&gt;</a:t>
            </a:r>
            <a:endParaRPr lang="en-US" sz="3137" i="1" dirty="0"/>
          </a:p>
        </p:txBody>
      </p:sp>
    </p:spTree>
    <p:extLst>
      <p:ext uri="{BB962C8B-B14F-4D97-AF65-F5344CB8AC3E}">
        <p14:creationId xmlns:p14="http://schemas.microsoft.com/office/powerpoint/2010/main" val="337876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00946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83160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CF5B-7EAC-4B83-84CE-6E21090E8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1701DB-8449-4C65-8811-CF3D9636E10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6C0B9-DFC6-4A8E-A235-1AA3B46561CF}"/>
              </a:ext>
            </a:extLst>
          </p:cNvPr>
          <p:cNvSpPr>
            <a:spLocks noGrp="1"/>
          </p:cNvSpPr>
          <p:nvPr>
            <p:ph type="dt" sz="half" idx="10"/>
          </p:nvPr>
        </p:nvSpPr>
        <p:spPr/>
        <p:txBody>
          <a:bodyPr/>
          <a:lstStyle/>
          <a:p>
            <a:fld id="{A9FB27BA-29F0-4EC1-861B-E7960622A217}" type="datetimeFigureOut">
              <a:rPr lang="en-US" smtClean="0"/>
              <a:t>1/9/2019</a:t>
            </a:fld>
            <a:endParaRPr lang="en-US"/>
          </a:p>
        </p:txBody>
      </p:sp>
      <p:sp>
        <p:nvSpPr>
          <p:cNvPr id="5" name="Footer Placeholder 4">
            <a:extLst>
              <a:ext uri="{FF2B5EF4-FFF2-40B4-BE49-F238E27FC236}">
                <a16:creationId xmlns:a16="http://schemas.microsoft.com/office/drawing/2014/main" id="{9C064384-9D1B-444C-A87D-8F14DE7E8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FF36D-10B3-48D7-B2D8-C7E6B9144BCA}"/>
              </a:ext>
            </a:extLst>
          </p:cNvPr>
          <p:cNvSpPr>
            <a:spLocks noGrp="1"/>
          </p:cNvSpPr>
          <p:nvPr>
            <p:ph type="sldNum" sz="quarter" idx="12"/>
          </p:nvPr>
        </p:nvSpPr>
        <p:spPr/>
        <p:txBody>
          <a:bodyPr/>
          <a:lstStyle/>
          <a:p>
            <a:fld id="{2A8E94FA-737C-4ECE-9B38-3EE4CD11C38C}" type="slidenum">
              <a:rPr lang="en-US" smtClean="0"/>
              <a:t>‹#›</a:t>
            </a:fld>
            <a:endParaRPr lang="en-US"/>
          </a:p>
        </p:txBody>
      </p:sp>
    </p:spTree>
    <p:extLst>
      <p:ext uri="{BB962C8B-B14F-4D97-AF65-F5344CB8AC3E}">
        <p14:creationId xmlns:p14="http://schemas.microsoft.com/office/powerpoint/2010/main" val="205959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623300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Layout">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3757281-38B1-4645-B42F-F4CAA8497F3E}"/>
              </a:ext>
            </a:extLst>
          </p:cNvPr>
          <p:cNvPicPr>
            <a:picLocks noChangeAspect="1"/>
          </p:cNvPicPr>
          <p:nvPr userDrawn="1"/>
        </p:nvPicPr>
        <p:blipFill>
          <a:blip r:embed="rId2"/>
          <a:srcRect l="20383" r="20383"/>
          <a:stretch>
            <a:fillRect/>
          </a:stretch>
        </p:blipFill>
        <p:spPr>
          <a:xfrm>
            <a:off x="6097556" y="0"/>
            <a:ext cx="6094444" cy="6856100"/>
          </a:xfrm>
          <a:prstGeom prst="rect">
            <a:avLst/>
          </a:prstGeom>
        </p:spPr>
      </p:pic>
      <p:sp>
        <p:nvSpPr>
          <p:cNvPr id="12" name="Content Placeholder 11">
            <a:extLst>
              <a:ext uri="{FF2B5EF4-FFF2-40B4-BE49-F238E27FC236}">
                <a16:creationId xmlns:a16="http://schemas.microsoft.com/office/drawing/2014/main" id="{BD88CD08-97B8-4AAA-BA50-91ABEF361A44}"/>
              </a:ext>
            </a:extLst>
          </p:cNvPr>
          <p:cNvSpPr>
            <a:spLocks noGrp="1"/>
          </p:cNvSpPr>
          <p:nvPr>
            <p:ph sz="quarter" idx="10" hasCustomPrompt="1"/>
          </p:nvPr>
        </p:nvSpPr>
        <p:spPr>
          <a:xfrm>
            <a:off x="223660" y="3204862"/>
            <a:ext cx="5378548" cy="1864933"/>
          </a:xfrm>
        </p:spPr>
        <p:txBody>
          <a:bodyPr/>
          <a:lstStyle>
            <a:lvl1pPr marL="0" indent="0">
              <a:buNone/>
              <a:defRPr/>
            </a:lvl1pPr>
          </a:lstStyle>
          <a:p>
            <a:r>
              <a:rPr lang="en-US" sz="3529" dirty="0">
                <a:solidFill>
                  <a:schemeClr val="tx1"/>
                </a:solidFill>
              </a:rPr>
              <a:t>&lt;&lt; Add Lab </a:t>
            </a:r>
            <a:r>
              <a:rPr lang="en-US" sz="3529" dirty="0" err="1">
                <a:solidFill>
                  <a:schemeClr val="tx1"/>
                </a:solidFill>
              </a:rPr>
              <a:t>Excerices</a:t>
            </a:r>
            <a:r>
              <a:rPr lang="en-US" sz="3529" dirty="0">
                <a:solidFill>
                  <a:schemeClr val="tx1"/>
                </a:solidFill>
              </a:rPr>
              <a:t>&gt;&gt;</a:t>
            </a:r>
          </a:p>
          <a:p>
            <a:r>
              <a:rPr lang="en-US" sz="3529" dirty="0">
                <a:solidFill>
                  <a:schemeClr val="tx1"/>
                </a:solidFill>
              </a:rPr>
              <a:t>Exercise 1: </a:t>
            </a:r>
          </a:p>
          <a:p>
            <a:r>
              <a:rPr lang="en-US" sz="3529" dirty="0">
                <a:solidFill>
                  <a:schemeClr val="tx1"/>
                </a:solidFill>
              </a:rPr>
              <a:t>Exercise 2: </a:t>
            </a:r>
          </a:p>
        </p:txBody>
      </p:sp>
      <p:sp>
        <p:nvSpPr>
          <p:cNvPr id="20" name="Title 1">
            <a:extLst>
              <a:ext uri="{FF2B5EF4-FFF2-40B4-BE49-F238E27FC236}">
                <a16:creationId xmlns:a16="http://schemas.microsoft.com/office/drawing/2014/main" id="{03CBE3C3-7C13-46F2-A212-5263C05FE5BC}"/>
              </a:ext>
            </a:extLst>
          </p:cNvPr>
          <p:cNvSpPr>
            <a:spLocks noGrp="1"/>
          </p:cNvSpPr>
          <p:nvPr>
            <p:ph type="title" hasCustomPrompt="1"/>
          </p:nvPr>
        </p:nvSpPr>
        <p:spPr>
          <a:xfrm>
            <a:off x="36904" y="291068"/>
            <a:ext cx="5378548" cy="724246"/>
          </a:xfrm>
        </p:spPr>
        <p:txBody>
          <a:bodyPr>
            <a:spAutoFit/>
          </a:bodyPr>
          <a:lstStyle>
            <a:lvl1pPr>
              <a:defRPr lang="en-US" sz="3921" b="0" kern="1200" cap="none" spc="-100" baseline="0" dirty="0">
                <a:ln w="3175">
                  <a:noFill/>
                </a:ln>
                <a:solidFill>
                  <a:schemeClr val="accent3"/>
                </a:solidFill>
                <a:effectLst/>
                <a:latin typeface="+mj-lt"/>
                <a:ea typeface="+mn-ea"/>
                <a:cs typeface="Segoe UI" pitchFamily="34" charset="0"/>
              </a:defRPr>
            </a:lvl1pPr>
          </a:lstStyle>
          <a:p>
            <a:r>
              <a:rPr lang="en-US" sz="3921" dirty="0"/>
              <a:t>Lab: </a:t>
            </a:r>
            <a:r>
              <a:rPr lang="en-US" sz="3921" dirty="0">
                <a:solidFill>
                  <a:schemeClr val="accent3"/>
                </a:solidFill>
              </a:rPr>
              <a:t>&lt;&lt;Title &gt;&gt;</a:t>
            </a:r>
            <a:endParaRPr lang="en-US" sz="3921" dirty="0"/>
          </a:p>
        </p:txBody>
      </p:sp>
    </p:spTree>
    <p:extLst>
      <p:ext uri="{BB962C8B-B14F-4D97-AF65-F5344CB8AC3E}">
        <p14:creationId xmlns:p14="http://schemas.microsoft.com/office/powerpoint/2010/main" val="22556182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4935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2694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0777498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j-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j-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j-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j-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15219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a:t>
            </a:r>
            <a:r>
              <a:rPr lang="en-US" sz="1500" baseline="0" dirty="0">
                <a:solidFill>
                  <a:srgbClr val="0A5BBA"/>
                </a:solidFill>
              </a:rPr>
              <a:t> </a:t>
            </a:r>
            <a:r>
              <a:rPr lang="en-US" sz="1500" dirty="0">
                <a:solidFill>
                  <a:srgbClr val="0A5BBA"/>
                </a:solidFill>
              </a:rPr>
              <a:t>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796652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387307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C49B2-8821-4318-A65B-BED3E72A595A}"/>
              </a:ext>
            </a:extLst>
          </p:cNvPr>
          <p:cNvSpPr>
            <a:spLocks noGrp="1"/>
          </p:cNvSpPr>
          <p:nvPr>
            <p:ph type="title" hasCustomPrompt="1"/>
          </p:nvPr>
        </p:nvSpPr>
        <p:spPr/>
        <p:txBody>
          <a:bodyPr/>
          <a:lstStyle>
            <a:lvl1pPr>
              <a:defRPr/>
            </a:lvl1pPr>
          </a:lstStyle>
          <a:p>
            <a:r>
              <a:rPr lang="en-US" dirty="0"/>
              <a:t>Knowledge Check</a:t>
            </a:r>
          </a:p>
        </p:txBody>
      </p:sp>
      <p:sp>
        <p:nvSpPr>
          <p:cNvPr id="3" name="Text Placeholder 3">
            <a:extLst>
              <a:ext uri="{FF2B5EF4-FFF2-40B4-BE49-F238E27FC236}">
                <a16:creationId xmlns:a16="http://schemas.microsoft.com/office/drawing/2014/main" id="{5CA95CB1-C756-4F84-924E-554AD32FB6D1}"/>
              </a:ext>
            </a:extLst>
          </p:cNvPr>
          <p:cNvSpPr>
            <a:spLocks noGrp="1"/>
          </p:cNvSpPr>
          <p:nvPr>
            <p:ph type="body" sz="quarter" idx="10" hasCustomPrompt="1"/>
          </p:nvPr>
        </p:nvSpPr>
        <p:spPr>
          <a:xfrm>
            <a:off x="269239" y="1189176"/>
            <a:ext cx="11653523" cy="1267431"/>
          </a:xfrm>
        </p:spPr>
        <p:txBody>
          <a:bodyPr>
            <a:spAutoFit/>
          </a:bodyPr>
          <a:lstStyle>
            <a:lvl1pPr>
              <a:defRPr sz="3529"/>
            </a:lvl1pPr>
            <a:lvl2pPr>
              <a:defRPr>
                <a:latin typeface="+mn-lt"/>
              </a:defRPr>
            </a:lvl2pPr>
            <a:lvl3pPr>
              <a:defRPr>
                <a:latin typeface="+mn-lt"/>
              </a:defRPr>
            </a:lvl3pPr>
            <a:lvl4pPr>
              <a:defRPr>
                <a:latin typeface="+mn-lt"/>
              </a:defRPr>
            </a:lvl4pPr>
            <a:lvl5pPr>
              <a:defRPr>
                <a:latin typeface="+mn-lt"/>
              </a:defRPr>
            </a:lvl5pPr>
          </a:lstStyle>
          <a:p>
            <a:pPr lvl="0"/>
            <a:r>
              <a:rPr lang="en-US" dirty="0"/>
              <a:t>Question 1</a:t>
            </a:r>
          </a:p>
          <a:p>
            <a:pPr lvl="0"/>
            <a:r>
              <a:rPr lang="en-US" dirty="0"/>
              <a:t>Question 2</a:t>
            </a:r>
          </a:p>
        </p:txBody>
      </p:sp>
    </p:spTree>
    <p:extLst>
      <p:ext uri="{BB962C8B-B14F-4D97-AF65-F5344CB8AC3E}">
        <p14:creationId xmlns:p14="http://schemas.microsoft.com/office/powerpoint/2010/main" val="2098056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esson 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6ACF9-26F8-4C3A-BB91-73C64E594855}"/>
              </a:ext>
            </a:extLst>
          </p:cNvPr>
          <p:cNvSpPr>
            <a:spLocks noGrp="1"/>
          </p:cNvSpPr>
          <p:nvPr>
            <p:ph type="title" hasCustomPrompt="1"/>
          </p:nvPr>
        </p:nvSpPr>
        <p:spPr/>
        <p:txBody>
          <a:bodyPr/>
          <a:lstStyle>
            <a:lvl1pPr>
              <a:defRPr/>
            </a:lvl1pPr>
          </a:lstStyle>
          <a:p>
            <a:r>
              <a:rPr lang="en-US" dirty="0"/>
              <a:t>Lesson Summary</a:t>
            </a:r>
          </a:p>
        </p:txBody>
      </p:sp>
      <p:sp>
        <p:nvSpPr>
          <p:cNvPr id="3" name="Text Placeholder 3">
            <a:extLst>
              <a:ext uri="{FF2B5EF4-FFF2-40B4-BE49-F238E27FC236}">
                <a16:creationId xmlns:a16="http://schemas.microsoft.com/office/drawing/2014/main" id="{F42D93A9-DF66-4818-B940-B04FB0FF34B9}"/>
              </a:ext>
            </a:extLst>
          </p:cNvPr>
          <p:cNvSpPr>
            <a:spLocks noGrp="1"/>
          </p:cNvSpPr>
          <p:nvPr>
            <p:ph type="body" sz="quarter" idx="10" hasCustomPrompt="1"/>
          </p:nvPr>
        </p:nvSpPr>
        <p:spPr>
          <a:xfrm>
            <a:off x="269239" y="1189177"/>
            <a:ext cx="11653523" cy="2685745"/>
          </a:xfrm>
        </p:spPr>
        <p:txBody>
          <a:bodyPr>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baseline="0"/>
            </a:lvl1pPr>
            <a:lvl2pPr>
              <a:defRPr>
                <a:latin typeface="+mj-lt"/>
              </a:defRPr>
            </a:lvl2pPr>
            <a:lvl3pPr marL="560241" indent="0">
              <a:buNone/>
              <a:defRPr/>
            </a:lvl3pPr>
          </a:lstStyle>
          <a:p>
            <a:pPr lvl="0"/>
            <a:r>
              <a:rPr lang="en-US" dirty="0"/>
              <a:t>In this lesson, we covered the following topics/concepts/tasks</a:t>
            </a:r>
          </a:p>
          <a:p>
            <a:pPr lvl="1"/>
            <a:r>
              <a:rPr lang="en-US" dirty="0"/>
              <a:t>Second level</a:t>
            </a:r>
          </a:p>
          <a:p>
            <a:pPr lvl="1"/>
            <a:r>
              <a:rPr lang="en-US" dirty="0"/>
              <a:t>Second level</a:t>
            </a:r>
          </a:p>
          <a:p>
            <a:pPr lvl="1"/>
            <a:r>
              <a:rPr lang="en-US" dirty="0"/>
              <a:t>Second level</a:t>
            </a:r>
          </a:p>
          <a:p>
            <a:pPr lvl="2"/>
            <a:endParaRPr lang="en-US" dirty="0"/>
          </a:p>
        </p:txBody>
      </p:sp>
    </p:spTree>
    <p:extLst>
      <p:ext uri="{BB962C8B-B14F-4D97-AF65-F5344CB8AC3E}">
        <p14:creationId xmlns:p14="http://schemas.microsoft.com/office/powerpoint/2010/main" val="3950705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18023-22E7-4920-AE91-521C0A6E77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61D976-A190-4CBC-B391-CABA9D5DDD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C48F86C-B771-4B53-B3B4-7BDE2A5B70D2}"/>
              </a:ext>
            </a:extLst>
          </p:cNvPr>
          <p:cNvSpPr>
            <a:spLocks noGrp="1"/>
          </p:cNvSpPr>
          <p:nvPr>
            <p:ph type="dt" sz="half" idx="10"/>
          </p:nvPr>
        </p:nvSpPr>
        <p:spPr/>
        <p:txBody>
          <a:bodyPr/>
          <a:lstStyle/>
          <a:p>
            <a:fld id="{A9FB27BA-29F0-4EC1-861B-E7960622A217}" type="datetimeFigureOut">
              <a:rPr lang="en-US" smtClean="0"/>
              <a:t>1/9/2019</a:t>
            </a:fld>
            <a:endParaRPr lang="en-US"/>
          </a:p>
        </p:txBody>
      </p:sp>
      <p:sp>
        <p:nvSpPr>
          <p:cNvPr id="5" name="Footer Placeholder 4">
            <a:extLst>
              <a:ext uri="{FF2B5EF4-FFF2-40B4-BE49-F238E27FC236}">
                <a16:creationId xmlns:a16="http://schemas.microsoft.com/office/drawing/2014/main" id="{A815270B-6A52-4F39-9C63-1033CFA96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94CB3-9DCA-4669-9D2B-55EB7E3A8DAB}"/>
              </a:ext>
            </a:extLst>
          </p:cNvPr>
          <p:cNvSpPr>
            <a:spLocks noGrp="1"/>
          </p:cNvSpPr>
          <p:nvPr>
            <p:ph type="sldNum" sz="quarter" idx="12"/>
          </p:nvPr>
        </p:nvSpPr>
        <p:spPr/>
        <p:txBody>
          <a:bodyPr/>
          <a:lstStyle/>
          <a:p>
            <a:fld id="{2A8E94FA-737C-4ECE-9B38-3EE4CD11C38C}" type="slidenum">
              <a:rPr lang="en-US" smtClean="0"/>
              <a:t>‹#›</a:t>
            </a:fld>
            <a:endParaRPr lang="en-US"/>
          </a:p>
        </p:txBody>
      </p:sp>
    </p:spTree>
    <p:extLst>
      <p:ext uri="{BB962C8B-B14F-4D97-AF65-F5344CB8AC3E}">
        <p14:creationId xmlns:p14="http://schemas.microsoft.com/office/powerpoint/2010/main" val="2461454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577E-8226-47C8-857B-1A5CD5E844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89826F-D3F4-4FFC-AA5F-1B50EE8BFB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E50B8E-D7B9-4214-93E7-9746E25EADE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19F68B-4B38-4D11-A34C-CCD3DB03B8AF}"/>
              </a:ext>
            </a:extLst>
          </p:cNvPr>
          <p:cNvSpPr>
            <a:spLocks noGrp="1"/>
          </p:cNvSpPr>
          <p:nvPr>
            <p:ph type="dt" sz="half" idx="10"/>
          </p:nvPr>
        </p:nvSpPr>
        <p:spPr/>
        <p:txBody>
          <a:bodyPr/>
          <a:lstStyle/>
          <a:p>
            <a:fld id="{A9FB27BA-29F0-4EC1-861B-E7960622A217}" type="datetimeFigureOut">
              <a:rPr lang="en-US" smtClean="0"/>
              <a:t>1/9/2019</a:t>
            </a:fld>
            <a:endParaRPr lang="en-US"/>
          </a:p>
        </p:txBody>
      </p:sp>
      <p:sp>
        <p:nvSpPr>
          <p:cNvPr id="6" name="Footer Placeholder 5">
            <a:extLst>
              <a:ext uri="{FF2B5EF4-FFF2-40B4-BE49-F238E27FC236}">
                <a16:creationId xmlns:a16="http://schemas.microsoft.com/office/drawing/2014/main" id="{72D0BF61-D613-4546-A172-4F0419E18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3B3A7-6E46-4384-99AA-9CD584A47D02}"/>
              </a:ext>
            </a:extLst>
          </p:cNvPr>
          <p:cNvSpPr>
            <a:spLocks noGrp="1"/>
          </p:cNvSpPr>
          <p:nvPr>
            <p:ph type="sldNum" sz="quarter" idx="12"/>
          </p:nvPr>
        </p:nvSpPr>
        <p:spPr/>
        <p:txBody>
          <a:bodyPr/>
          <a:lstStyle/>
          <a:p>
            <a:fld id="{2A8E94FA-737C-4ECE-9B38-3EE4CD11C38C}" type="slidenum">
              <a:rPr lang="en-US" smtClean="0"/>
              <a:t>‹#›</a:t>
            </a:fld>
            <a:endParaRPr lang="en-US"/>
          </a:p>
        </p:txBody>
      </p:sp>
    </p:spTree>
    <p:extLst>
      <p:ext uri="{BB962C8B-B14F-4D97-AF65-F5344CB8AC3E}">
        <p14:creationId xmlns:p14="http://schemas.microsoft.com/office/powerpoint/2010/main" val="189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772A6-0849-4BA2-A039-AD4832296C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5F27BB-DC71-4F8F-86E6-EB78F249BD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640CA36-2028-440B-8AE5-DDB82F0437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587D8D-0448-4C95-97F7-8D2750AB99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04EDB2-82FB-4724-B893-F44BC2DAD6E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D16DC3-58B5-4D1E-B278-C313C2A4151D}"/>
              </a:ext>
            </a:extLst>
          </p:cNvPr>
          <p:cNvSpPr>
            <a:spLocks noGrp="1"/>
          </p:cNvSpPr>
          <p:nvPr>
            <p:ph type="dt" sz="half" idx="10"/>
          </p:nvPr>
        </p:nvSpPr>
        <p:spPr/>
        <p:txBody>
          <a:bodyPr/>
          <a:lstStyle/>
          <a:p>
            <a:fld id="{A9FB27BA-29F0-4EC1-861B-E7960622A217}" type="datetimeFigureOut">
              <a:rPr lang="en-US" smtClean="0"/>
              <a:t>1/9/2019</a:t>
            </a:fld>
            <a:endParaRPr lang="en-US"/>
          </a:p>
        </p:txBody>
      </p:sp>
      <p:sp>
        <p:nvSpPr>
          <p:cNvPr id="8" name="Footer Placeholder 7">
            <a:extLst>
              <a:ext uri="{FF2B5EF4-FFF2-40B4-BE49-F238E27FC236}">
                <a16:creationId xmlns:a16="http://schemas.microsoft.com/office/drawing/2014/main" id="{9ADD5E62-4E9B-4043-8254-C56EAC940B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316D0B-4116-4F92-A904-6CABB89FBCBF}"/>
              </a:ext>
            </a:extLst>
          </p:cNvPr>
          <p:cNvSpPr>
            <a:spLocks noGrp="1"/>
          </p:cNvSpPr>
          <p:nvPr>
            <p:ph type="sldNum" sz="quarter" idx="12"/>
          </p:nvPr>
        </p:nvSpPr>
        <p:spPr/>
        <p:txBody>
          <a:bodyPr/>
          <a:lstStyle/>
          <a:p>
            <a:fld id="{2A8E94FA-737C-4ECE-9B38-3EE4CD11C38C}" type="slidenum">
              <a:rPr lang="en-US" smtClean="0"/>
              <a:t>‹#›</a:t>
            </a:fld>
            <a:endParaRPr lang="en-US"/>
          </a:p>
        </p:txBody>
      </p:sp>
    </p:spTree>
    <p:extLst>
      <p:ext uri="{BB962C8B-B14F-4D97-AF65-F5344CB8AC3E}">
        <p14:creationId xmlns:p14="http://schemas.microsoft.com/office/powerpoint/2010/main" val="2030216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A9BE-4C0B-434C-8DED-D305DCD26B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99D395-8E00-48D4-83C6-0A419B829E27}"/>
              </a:ext>
            </a:extLst>
          </p:cNvPr>
          <p:cNvSpPr>
            <a:spLocks noGrp="1"/>
          </p:cNvSpPr>
          <p:nvPr>
            <p:ph type="dt" sz="half" idx="10"/>
          </p:nvPr>
        </p:nvSpPr>
        <p:spPr/>
        <p:txBody>
          <a:bodyPr/>
          <a:lstStyle/>
          <a:p>
            <a:fld id="{A9FB27BA-29F0-4EC1-861B-E7960622A217}" type="datetimeFigureOut">
              <a:rPr lang="en-US" smtClean="0"/>
              <a:t>1/9/2019</a:t>
            </a:fld>
            <a:endParaRPr lang="en-US"/>
          </a:p>
        </p:txBody>
      </p:sp>
      <p:sp>
        <p:nvSpPr>
          <p:cNvPr id="4" name="Footer Placeholder 3">
            <a:extLst>
              <a:ext uri="{FF2B5EF4-FFF2-40B4-BE49-F238E27FC236}">
                <a16:creationId xmlns:a16="http://schemas.microsoft.com/office/drawing/2014/main" id="{87873DB8-2AF8-4A5E-8262-B538B4EADA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A3597F-8685-4EFA-A2C2-491F36AA281B}"/>
              </a:ext>
            </a:extLst>
          </p:cNvPr>
          <p:cNvSpPr>
            <a:spLocks noGrp="1"/>
          </p:cNvSpPr>
          <p:nvPr>
            <p:ph type="sldNum" sz="quarter" idx="12"/>
          </p:nvPr>
        </p:nvSpPr>
        <p:spPr/>
        <p:txBody>
          <a:bodyPr/>
          <a:lstStyle/>
          <a:p>
            <a:fld id="{2A8E94FA-737C-4ECE-9B38-3EE4CD11C38C}" type="slidenum">
              <a:rPr lang="en-US" smtClean="0"/>
              <a:t>‹#›</a:t>
            </a:fld>
            <a:endParaRPr lang="en-US"/>
          </a:p>
        </p:txBody>
      </p:sp>
    </p:spTree>
    <p:extLst>
      <p:ext uri="{BB962C8B-B14F-4D97-AF65-F5344CB8AC3E}">
        <p14:creationId xmlns:p14="http://schemas.microsoft.com/office/powerpoint/2010/main" val="3821786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E3AE99-DC8D-4D30-AA22-DE257BE42FA1}"/>
              </a:ext>
            </a:extLst>
          </p:cNvPr>
          <p:cNvSpPr>
            <a:spLocks noGrp="1"/>
          </p:cNvSpPr>
          <p:nvPr>
            <p:ph type="dt" sz="half" idx="10"/>
          </p:nvPr>
        </p:nvSpPr>
        <p:spPr/>
        <p:txBody>
          <a:bodyPr/>
          <a:lstStyle/>
          <a:p>
            <a:fld id="{A9FB27BA-29F0-4EC1-861B-E7960622A217}" type="datetimeFigureOut">
              <a:rPr lang="en-US" smtClean="0"/>
              <a:t>1/9/2019</a:t>
            </a:fld>
            <a:endParaRPr lang="en-US"/>
          </a:p>
        </p:txBody>
      </p:sp>
      <p:sp>
        <p:nvSpPr>
          <p:cNvPr id="3" name="Footer Placeholder 2">
            <a:extLst>
              <a:ext uri="{FF2B5EF4-FFF2-40B4-BE49-F238E27FC236}">
                <a16:creationId xmlns:a16="http://schemas.microsoft.com/office/drawing/2014/main" id="{46F0C3B5-991F-4AE4-BC7E-A39FF8B474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ACAEF1-F952-4553-9323-BA2DE3AC849A}"/>
              </a:ext>
            </a:extLst>
          </p:cNvPr>
          <p:cNvSpPr>
            <a:spLocks noGrp="1"/>
          </p:cNvSpPr>
          <p:nvPr>
            <p:ph type="sldNum" sz="quarter" idx="12"/>
          </p:nvPr>
        </p:nvSpPr>
        <p:spPr/>
        <p:txBody>
          <a:bodyPr/>
          <a:lstStyle/>
          <a:p>
            <a:fld id="{2A8E94FA-737C-4ECE-9B38-3EE4CD11C38C}" type="slidenum">
              <a:rPr lang="en-US" smtClean="0"/>
              <a:t>‹#›</a:t>
            </a:fld>
            <a:endParaRPr lang="en-US"/>
          </a:p>
        </p:txBody>
      </p:sp>
    </p:spTree>
    <p:extLst>
      <p:ext uri="{BB962C8B-B14F-4D97-AF65-F5344CB8AC3E}">
        <p14:creationId xmlns:p14="http://schemas.microsoft.com/office/powerpoint/2010/main" val="2641933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B7278-C42F-4940-95C3-56AB38BAD1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078738-5E0D-4F61-8047-43EE23CF44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8AFE85-43C0-419E-AF14-0F6FC3F72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F9A163-8A2E-4391-88E2-0AA8C91D8126}"/>
              </a:ext>
            </a:extLst>
          </p:cNvPr>
          <p:cNvSpPr>
            <a:spLocks noGrp="1"/>
          </p:cNvSpPr>
          <p:nvPr>
            <p:ph type="dt" sz="half" idx="10"/>
          </p:nvPr>
        </p:nvSpPr>
        <p:spPr/>
        <p:txBody>
          <a:bodyPr/>
          <a:lstStyle/>
          <a:p>
            <a:fld id="{A9FB27BA-29F0-4EC1-861B-E7960622A217}" type="datetimeFigureOut">
              <a:rPr lang="en-US" smtClean="0"/>
              <a:t>1/9/2019</a:t>
            </a:fld>
            <a:endParaRPr lang="en-US"/>
          </a:p>
        </p:txBody>
      </p:sp>
      <p:sp>
        <p:nvSpPr>
          <p:cNvPr id="6" name="Footer Placeholder 5">
            <a:extLst>
              <a:ext uri="{FF2B5EF4-FFF2-40B4-BE49-F238E27FC236}">
                <a16:creationId xmlns:a16="http://schemas.microsoft.com/office/drawing/2014/main" id="{8AD36AB4-0164-4B57-B3E2-46886A82D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06A10-22B0-454B-B4BE-9C768D13A9E8}"/>
              </a:ext>
            </a:extLst>
          </p:cNvPr>
          <p:cNvSpPr>
            <a:spLocks noGrp="1"/>
          </p:cNvSpPr>
          <p:nvPr>
            <p:ph type="sldNum" sz="quarter" idx="12"/>
          </p:nvPr>
        </p:nvSpPr>
        <p:spPr/>
        <p:txBody>
          <a:bodyPr/>
          <a:lstStyle/>
          <a:p>
            <a:fld id="{2A8E94FA-737C-4ECE-9B38-3EE4CD11C38C}" type="slidenum">
              <a:rPr lang="en-US" smtClean="0"/>
              <a:t>‹#›</a:t>
            </a:fld>
            <a:endParaRPr lang="en-US"/>
          </a:p>
        </p:txBody>
      </p:sp>
    </p:spTree>
    <p:extLst>
      <p:ext uri="{BB962C8B-B14F-4D97-AF65-F5344CB8AC3E}">
        <p14:creationId xmlns:p14="http://schemas.microsoft.com/office/powerpoint/2010/main" val="1024179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0569-88A9-4791-B205-69890DE6C5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E13B60-BB54-4226-BB6C-B370BC2E6F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056B0C-1A30-4954-9E6A-5A9B0DD6A1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6CF4555-3203-4572-A701-51ECD0D61F1C}"/>
              </a:ext>
            </a:extLst>
          </p:cNvPr>
          <p:cNvSpPr>
            <a:spLocks noGrp="1"/>
          </p:cNvSpPr>
          <p:nvPr>
            <p:ph type="dt" sz="half" idx="10"/>
          </p:nvPr>
        </p:nvSpPr>
        <p:spPr/>
        <p:txBody>
          <a:bodyPr/>
          <a:lstStyle/>
          <a:p>
            <a:fld id="{A9FB27BA-29F0-4EC1-861B-E7960622A217}" type="datetimeFigureOut">
              <a:rPr lang="en-US" smtClean="0"/>
              <a:t>1/9/2019</a:t>
            </a:fld>
            <a:endParaRPr lang="en-US"/>
          </a:p>
        </p:txBody>
      </p:sp>
      <p:sp>
        <p:nvSpPr>
          <p:cNvPr id="6" name="Footer Placeholder 5">
            <a:extLst>
              <a:ext uri="{FF2B5EF4-FFF2-40B4-BE49-F238E27FC236}">
                <a16:creationId xmlns:a16="http://schemas.microsoft.com/office/drawing/2014/main" id="{D4BC26E1-9933-45C1-8A8D-39AA22757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60975-32AA-42A6-B7AC-6DFC3E7E6510}"/>
              </a:ext>
            </a:extLst>
          </p:cNvPr>
          <p:cNvSpPr>
            <a:spLocks noGrp="1"/>
          </p:cNvSpPr>
          <p:nvPr>
            <p:ph type="sldNum" sz="quarter" idx="12"/>
          </p:nvPr>
        </p:nvSpPr>
        <p:spPr/>
        <p:txBody>
          <a:bodyPr/>
          <a:lstStyle/>
          <a:p>
            <a:fld id="{2A8E94FA-737C-4ECE-9B38-3EE4CD11C38C}" type="slidenum">
              <a:rPr lang="en-US" smtClean="0"/>
              <a:t>‹#›</a:t>
            </a:fld>
            <a:endParaRPr lang="en-US"/>
          </a:p>
        </p:txBody>
      </p:sp>
    </p:spTree>
    <p:extLst>
      <p:ext uri="{BB962C8B-B14F-4D97-AF65-F5344CB8AC3E}">
        <p14:creationId xmlns:p14="http://schemas.microsoft.com/office/powerpoint/2010/main" val="2848679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5.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F8E1-1A61-4419-BD6A-D70AB8F2E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303E80-67F0-4049-A5A8-681E751287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C2B71-3FDF-4BD0-A5E8-93928B384B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FB27BA-29F0-4EC1-861B-E7960622A217}" type="datetimeFigureOut">
              <a:rPr lang="en-US" smtClean="0"/>
              <a:t>1/9/2019</a:t>
            </a:fld>
            <a:endParaRPr lang="en-US"/>
          </a:p>
        </p:txBody>
      </p:sp>
      <p:sp>
        <p:nvSpPr>
          <p:cNvPr id="5" name="Footer Placeholder 4">
            <a:extLst>
              <a:ext uri="{FF2B5EF4-FFF2-40B4-BE49-F238E27FC236}">
                <a16:creationId xmlns:a16="http://schemas.microsoft.com/office/drawing/2014/main" id="{C3B02B0C-9F60-4917-A842-5416A56F8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E9C90A-8046-4436-903F-16C02F5CC7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8E94FA-737C-4ECE-9B38-3EE4CD11C38C}" type="slidenum">
              <a:rPr lang="en-US" smtClean="0"/>
              <a:t>‹#›</a:t>
            </a:fld>
            <a:endParaRPr lang="en-US"/>
          </a:p>
        </p:txBody>
      </p:sp>
    </p:spTree>
    <p:extLst>
      <p:ext uri="{BB962C8B-B14F-4D97-AF65-F5344CB8AC3E}">
        <p14:creationId xmlns:p14="http://schemas.microsoft.com/office/powerpoint/2010/main" val="3060096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6" r:id="rId14"/>
    <p:sldLayoutId id="2147483677" r:id="rId15"/>
    <p:sldLayoutId id="214748367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9121500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txStyles>
    <p:titleStyle>
      <a:lvl1pPr algn="l" defTabSz="914367" rtl="0" eaLnBrk="1" latinLnBrk="0" hangingPunct="1">
        <a:lnSpc>
          <a:spcPct val="90000"/>
        </a:lnSpc>
        <a:spcBef>
          <a:spcPct val="0"/>
        </a:spcBef>
        <a:buNone/>
        <a:defRPr lang="en-US" sz="4705" b="0" kern="1200" cap="none" spc="-100" baseline="0" dirty="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rgbClr val="505050"/>
          </a:soli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rgbClr val="505050"/>
          </a:soli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505050"/>
          </a:soli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505050"/>
          </a:solidFill>
          <a:latin typeface="+mj-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power-bi/service-premium-large-datasets" TargetMode="External"/><Relationship Id="rId2" Type="http://schemas.openxmlformats.org/officeDocument/2006/relationships/hyperlink" Target="https://docs.microsoft.com/en-us/power-bi/service-admin-manage-your-data-storage-in-power-b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89310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291513"/>
            <a:ext cx="5752059" cy="1270732"/>
          </a:xfrm>
        </p:spPr>
        <p:txBody>
          <a:bodyPr/>
          <a:lstStyle/>
          <a:p>
            <a:r>
              <a:rPr lang="en-US" sz="3921" dirty="0">
                <a:solidFill>
                  <a:schemeClr val="tx1"/>
                </a:solidFill>
              </a:rPr>
              <a:t>Demo 1: Tabular Model Development in SSDT</a:t>
            </a:r>
            <a:endParaRPr lang="en-US" sz="3921" dirty="0">
              <a:solidFill>
                <a:schemeClr val="accent3"/>
              </a:solidFill>
            </a:endParaRPr>
          </a:p>
        </p:txBody>
      </p:sp>
      <p:sp>
        <p:nvSpPr>
          <p:cNvPr id="7" name="Title 1"/>
          <p:cNvSpPr txBox="1">
            <a:spLocks/>
          </p:cNvSpPr>
          <p:nvPr/>
        </p:nvSpPr>
        <p:spPr>
          <a:xfrm>
            <a:off x="223660" y="2159065"/>
            <a:ext cx="5565304" cy="311376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1477" indent="-331477" defTabSz="914367">
              <a:buFont typeface="Arial" panose="020B0604020202020204" pitchFamily="34" charset="0"/>
              <a:buChar char="•"/>
              <a:defRPr/>
            </a:pPr>
            <a:r>
              <a:rPr lang="en-US" sz="3529" spc="-100" dirty="0">
                <a:solidFill>
                  <a:srgbClr val="002050"/>
                </a:solidFill>
                <a:latin typeface="Segoe UI Light" panose="020B0502040204020203" pitchFamily="34" charset="0"/>
                <a:cs typeface="Segoe UI Light" panose="020B0502040204020203" pitchFamily="34" charset="0"/>
              </a:rPr>
              <a:t>Create a data project</a:t>
            </a:r>
          </a:p>
          <a:p>
            <a:pPr marL="331477" indent="-331477" defTabSz="914367">
              <a:buFont typeface="Arial" panose="020B0604020202020204" pitchFamily="34" charset="0"/>
              <a:buChar char="•"/>
              <a:defRPr/>
            </a:pPr>
            <a:r>
              <a:rPr lang="en-US" sz="3529" spc="-100" dirty="0">
                <a:solidFill>
                  <a:srgbClr val="002050"/>
                </a:solidFill>
                <a:latin typeface="Segoe UI Light" panose="020B0502040204020203" pitchFamily="34" charset="0"/>
                <a:cs typeface="Segoe UI Light" panose="020B0502040204020203" pitchFamily="34" charset="0"/>
              </a:rPr>
              <a:t>“Get Data”</a:t>
            </a:r>
          </a:p>
          <a:p>
            <a:pPr marL="331477" indent="-331477" defTabSz="914367">
              <a:buFont typeface="Arial" panose="020B0604020202020204" pitchFamily="34" charset="0"/>
              <a:buChar char="•"/>
              <a:defRPr/>
            </a:pPr>
            <a:r>
              <a:rPr lang="en-US" sz="3529" spc="-100" dirty="0">
                <a:solidFill>
                  <a:srgbClr val="002050"/>
                </a:solidFill>
                <a:latin typeface="Segoe UI Light" panose="020B0502040204020203" pitchFamily="34" charset="0"/>
                <a:cs typeface="Segoe UI Light" panose="020B0502040204020203" pitchFamily="34" charset="0"/>
              </a:rPr>
              <a:t>Transform Data</a:t>
            </a:r>
          </a:p>
          <a:p>
            <a:pPr marL="331477" indent="-331477" defTabSz="914367">
              <a:buFont typeface="Arial" panose="020B0604020202020204" pitchFamily="34" charset="0"/>
              <a:buChar char="•"/>
              <a:defRPr/>
            </a:pPr>
            <a:r>
              <a:rPr lang="en-US" sz="3529" spc="-100" dirty="0">
                <a:solidFill>
                  <a:srgbClr val="002050"/>
                </a:solidFill>
                <a:latin typeface="Segoe UI Light" panose="020B0502040204020203" pitchFamily="34" charset="0"/>
                <a:cs typeface="Segoe UI Light" panose="020B0502040204020203" pitchFamily="34" charset="0"/>
              </a:rPr>
              <a:t>Create Calculated Columns and Measures</a:t>
            </a:r>
          </a:p>
          <a:p>
            <a:pPr defTabSz="914367">
              <a:defRPr/>
            </a:pPr>
            <a:endParaRPr lang="en-US" sz="3529" spc="-100" dirty="0">
              <a:solidFill>
                <a:srgbClr val="00205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661110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p:cNvSpPr/>
          <p:nvPr/>
        </p:nvSpPr>
        <p:spPr bwMode="auto">
          <a:xfrm>
            <a:off x="866" y="1000807"/>
            <a:ext cx="12190271" cy="58562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9651794" y="4446175"/>
            <a:ext cx="2292924" cy="1608191"/>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TextBox 228"/>
          <p:cNvSpPr txBox="1"/>
          <p:nvPr/>
        </p:nvSpPr>
        <p:spPr>
          <a:xfrm>
            <a:off x="9761812" y="4545766"/>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230" name="TextBox 229"/>
          <p:cNvSpPr txBox="1"/>
          <p:nvPr/>
        </p:nvSpPr>
        <p:spPr>
          <a:xfrm>
            <a:off x="9761812" y="5281177"/>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231" name="TextBox 230"/>
          <p:cNvSpPr txBox="1"/>
          <p:nvPr/>
        </p:nvSpPr>
        <p:spPr>
          <a:xfrm>
            <a:off x="10355392" y="4707748"/>
            <a:ext cx="1373037" cy="307604"/>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Excel</a:t>
            </a:r>
          </a:p>
        </p:txBody>
      </p:sp>
      <p:sp>
        <p:nvSpPr>
          <p:cNvPr id="232" name="TextBox 231"/>
          <p:cNvSpPr txBox="1"/>
          <p:nvPr/>
        </p:nvSpPr>
        <p:spPr>
          <a:xfrm>
            <a:off x="10355392" y="5338446"/>
            <a:ext cx="1519997" cy="522890"/>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Third party</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BI tools</a:t>
            </a:r>
          </a:p>
        </p:txBody>
      </p:sp>
      <p:sp>
        <p:nvSpPr>
          <p:cNvPr id="233" name="Rectangle 232"/>
          <p:cNvSpPr/>
          <p:nvPr/>
        </p:nvSpPr>
        <p:spPr bwMode="auto">
          <a:xfrm>
            <a:off x="1490" y="5768860"/>
            <a:ext cx="12189648" cy="10098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1017" y="1514446"/>
            <a:ext cx="12189648" cy="871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p:cNvSpPr txBox="1"/>
          <p:nvPr/>
        </p:nvSpPr>
        <p:spPr>
          <a:xfrm>
            <a:off x="153153" y="1588055"/>
            <a:ext cx="2472252" cy="408905"/>
          </a:xfrm>
          <a:prstGeom prst="rect">
            <a:avLst/>
          </a:prstGeom>
          <a:noFill/>
        </p:spPr>
        <p:txBody>
          <a:bodyPr wrap="square" lIns="179259" tIns="89631" rIns="89631" bIns="179259" rtlCol="0" anchor="t">
            <a:noAutofit/>
          </a:bodyPr>
          <a:lstStyle/>
          <a:p>
            <a:pPr defTabSz="896192">
              <a:spcAft>
                <a:spcPts val="588"/>
              </a:spcAft>
              <a:defRPr/>
            </a:pPr>
            <a:r>
              <a:rPr lang="en-US" sz="1400" b="1" kern="0" dirty="0">
                <a:solidFill>
                  <a:srgbClr val="0078D7"/>
                </a:solidFill>
              </a:rPr>
              <a:t>Cloud data sources</a:t>
            </a:r>
          </a:p>
        </p:txBody>
      </p:sp>
      <p:cxnSp>
        <p:nvCxnSpPr>
          <p:cNvPr id="236" name="Straight Arrow Connector 235"/>
          <p:cNvCxnSpPr/>
          <p:nvPr/>
        </p:nvCxnSpPr>
        <p:spPr>
          <a:xfrm>
            <a:off x="6418770" y="3128235"/>
            <a:ext cx="0" cy="226253"/>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72636" y="3854536"/>
            <a:ext cx="12028537" cy="0"/>
          </a:xfrm>
          <a:prstGeom prst="line">
            <a:avLst/>
          </a:prstGeom>
          <a:ln>
            <a:solidFill>
              <a:srgbClr val="002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39" name="Rectangle 238"/>
          <p:cNvSpPr/>
          <p:nvPr/>
        </p:nvSpPr>
        <p:spPr bwMode="auto">
          <a:xfrm>
            <a:off x="294549" y="1989414"/>
            <a:ext cx="4445741" cy="1537469"/>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TextBox 239"/>
          <p:cNvSpPr txBox="1"/>
          <p:nvPr/>
        </p:nvSpPr>
        <p:spPr>
          <a:xfrm>
            <a:off x="404568" y="2089007"/>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241" name="TextBox 240"/>
          <p:cNvSpPr txBox="1"/>
          <p:nvPr/>
        </p:nvSpPr>
        <p:spPr>
          <a:xfrm>
            <a:off x="404568" y="2793300"/>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242" name="TextBox 241"/>
          <p:cNvSpPr txBox="1"/>
          <p:nvPr/>
        </p:nvSpPr>
        <p:spPr>
          <a:xfrm>
            <a:off x="2576725" y="2089007"/>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243" name="TextBox 242"/>
          <p:cNvSpPr txBox="1"/>
          <p:nvPr/>
        </p:nvSpPr>
        <p:spPr>
          <a:xfrm>
            <a:off x="998147" y="2249146"/>
            <a:ext cx="1373037" cy="307604"/>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SQL Database</a:t>
            </a:r>
          </a:p>
        </p:txBody>
      </p:sp>
      <p:sp>
        <p:nvSpPr>
          <p:cNvPr id="244" name="TextBox 243"/>
          <p:cNvSpPr txBox="1"/>
          <p:nvPr/>
        </p:nvSpPr>
        <p:spPr>
          <a:xfrm>
            <a:off x="998148" y="2850570"/>
            <a:ext cx="1519997" cy="522890"/>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SQL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Data Warehouse</a:t>
            </a:r>
          </a:p>
        </p:txBody>
      </p:sp>
      <p:sp>
        <p:nvSpPr>
          <p:cNvPr id="245" name="TextBox 244"/>
          <p:cNvSpPr txBox="1"/>
          <p:nvPr/>
        </p:nvSpPr>
        <p:spPr>
          <a:xfrm>
            <a:off x="523122" y="2173011"/>
            <a:ext cx="423774" cy="464555"/>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0078D7"/>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14201">
              <a:lnSpc>
                <a:spcPct val="90000"/>
              </a:lnSpc>
              <a:spcAft>
                <a:spcPts val="600"/>
              </a:spcAft>
              <a:defRPr/>
            </a:pPr>
            <a:endParaRPr lang="en-US" sz="7998" kern="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6" name="Group 245"/>
          <p:cNvGrpSpPr/>
          <p:nvPr/>
        </p:nvGrpSpPr>
        <p:grpSpPr>
          <a:xfrm>
            <a:off x="2647489" y="2148368"/>
            <a:ext cx="426695" cy="445438"/>
            <a:chOff x="8741682" y="6146532"/>
            <a:chExt cx="435311" cy="454434"/>
          </a:xfrm>
        </p:grpSpPr>
        <p:sp>
          <p:nvSpPr>
            <p:cNvPr id="247" name="AutoShape 41"/>
            <p:cNvSpPr>
              <a:spLocks noChangeAspect="1" noChangeArrowheads="1" noTextEdit="1"/>
            </p:cNvSpPr>
            <p:nvPr/>
          </p:nvSpPr>
          <p:spPr bwMode="auto">
            <a:xfrm>
              <a:off x="8741682" y="6146532"/>
              <a:ext cx="433061" cy="45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48" name="Freeform 43"/>
            <p:cNvSpPr>
              <a:spLocks/>
            </p:cNvSpPr>
            <p:nvPr/>
          </p:nvSpPr>
          <p:spPr bwMode="auto">
            <a:xfrm>
              <a:off x="8851916" y="6257891"/>
              <a:ext cx="325077" cy="343075"/>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49" name="Freeform 44"/>
            <p:cNvSpPr>
              <a:spLocks/>
            </p:cNvSpPr>
            <p:nvPr/>
          </p:nvSpPr>
          <p:spPr bwMode="auto">
            <a:xfrm>
              <a:off x="8851916" y="6257891"/>
              <a:ext cx="325077" cy="343075"/>
            </a:xfrm>
            <a:custGeom>
              <a:avLst/>
              <a:gdLst>
                <a:gd name="T0" fmla="*/ 277 w 289"/>
                <a:gd name="T1" fmla="*/ 44 h 305"/>
                <a:gd name="T2" fmla="*/ 245 w 289"/>
                <a:gd name="T3" fmla="*/ 12 h 305"/>
                <a:gd name="T4" fmla="*/ 231 w 289"/>
                <a:gd name="T5" fmla="*/ 0 h 305"/>
                <a:gd name="T6" fmla="*/ 229 w 289"/>
                <a:gd name="T7" fmla="*/ 0 h 305"/>
                <a:gd name="T8" fmla="*/ 0 w 289"/>
                <a:gd name="T9" fmla="*/ 0 h 305"/>
                <a:gd name="T10" fmla="*/ 0 w 289"/>
                <a:gd name="T11" fmla="*/ 305 h 305"/>
                <a:gd name="T12" fmla="*/ 289 w 289"/>
                <a:gd name="T13" fmla="*/ 305 h 305"/>
                <a:gd name="T14" fmla="*/ 289 w 289"/>
                <a:gd name="T15" fmla="*/ 60 h 305"/>
                <a:gd name="T16" fmla="*/ 289 w 289"/>
                <a:gd name="T17" fmla="*/ 58 h 305"/>
                <a:gd name="T18" fmla="*/ 277 w 289"/>
                <a:gd name="T19" fmla="*/ 4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05">
                  <a:moveTo>
                    <a:pt x="277" y="44"/>
                  </a:moveTo>
                  <a:lnTo>
                    <a:pt x="245" y="12"/>
                  </a:lnTo>
                  <a:lnTo>
                    <a:pt x="231" y="0"/>
                  </a:lnTo>
                  <a:lnTo>
                    <a:pt x="229" y="0"/>
                  </a:lnTo>
                  <a:lnTo>
                    <a:pt x="0" y="0"/>
                  </a:lnTo>
                  <a:lnTo>
                    <a:pt x="0" y="305"/>
                  </a:lnTo>
                  <a:lnTo>
                    <a:pt x="289" y="305"/>
                  </a:lnTo>
                  <a:lnTo>
                    <a:pt x="289" y="60"/>
                  </a:lnTo>
                  <a:lnTo>
                    <a:pt x="289" y="58"/>
                  </a:lnTo>
                  <a:lnTo>
                    <a:pt x="277" y="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62" name="Freeform 45"/>
            <p:cNvSpPr>
              <a:spLocks/>
            </p:cNvSpPr>
            <p:nvPr/>
          </p:nvSpPr>
          <p:spPr bwMode="auto">
            <a:xfrm>
              <a:off x="8869913" y="6275888"/>
              <a:ext cx="289082" cy="307080"/>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69" name="Freeform 46"/>
            <p:cNvSpPr>
              <a:spLocks/>
            </p:cNvSpPr>
            <p:nvPr/>
          </p:nvSpPr>
          <p:spPr bwMode="auto">
            <a:xfrm>
              <a:off x="8869913" y="6275888"/>
              <a:ext cx="289082" cy="307080"/>
            </a:xfrm>
            <a:custGeom>
              <a:avLst/>
              <a:gdLst>
                <a:gd name="T0" fmla="*/ 209 w 257"/>
                <a:gd name="T1" fmla="*/ 0 h 273"/>
                <a:gd name="T2" fmla="*/ 0 w 257"/>
                <a:gd name="T3" fmla="*/ 0 h 273"/>
                <a:gd name="T4" fmla="*/ 0 w 257"/>
                <a:gd name="T5" fmla="*/ 273 h 273"/>
                <a:gd name="T6" fmla="*/ 257 w 257"/>
                <a:gd name="T7" fmla="*/ 273 h 273"/>
                <a:gd name="T8" fmla="*/ 257 w 257"/>
                <a:gd name="T9" fmla="*/ 48 h 273"/>
                <a:gd name="T10" fmla="*/ 209 w 257"/>
                <a:gd name="T11" fmla="*/ 48 h 273"/>
                <a:gd name="T12" fmla="*/ 209 w 257"/>
                <a:gd name="T13" fmla="*/ 0 h 273"/>
              </a:gdLst>
              <a:ahLst/>
              <a:cxnLst>
                <a:cxn ang="0">
                  <a:pos x="T0" y="T1"/>
                </a:cxn>
                <a:cxn ang="0">
                  <a:pos x="T2" y="T3"/>
                </a:cxn>
                <a:cxn ang="0">
                  <a:pos x="T4" y="T5"/>
                </a:cxn>
                <a:cxn ang="0">
                  <a:pos x="T6" y="T7"/>
                </a:cxn>
                <a:cxn ang="0">
                  <a:pos x="T8" y="T9"/>
                </a:cxn>
                <a:cxn ang="0">
                  <a:pos x="T10" y="T11"/>
                </a:cxn>
                <a:cxn ang="0">
                  <a:pos x="T12" y="T13"/>
                </a:cxn>
              </a:cxnLst>
              <a:rect l="0" t="0" r="r" b="b"/>
              <a:pathLst>
                <a:path w="257" h="273">
                  <a:moveTo>
                    <a:pt x="209" y="0"/>
                  </a:moveTo>
                  <a:lnTo>
                    <a:pt x="0" y="0"/>
                  </a:lnTo>
                  <a:lnTo>
                    <a:pt x="0" y="273"/>
                  </a:lnTo>
                  <a:lnTo>
                    <a:pt x="257" y="273"/>
                  </a:lnTo>
                  <a:lnTo>
                    <a:pt x="257" y="48"/>
                  </a:lnTo>
                  <a:lnTo>
                    <a:pt x="209" y="48"/>
                  </a:lnTo>
                  <a:lnTo>
                    <a:pt x="2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70" name="Freeform 47"/>
            <p:cNvSpPr>
              <a:spLocks/>
            </p:cNvSpPr>
            <p:nvPr/>
          </p:nvSpPr>
          <p:spPr bwMode="auto">
            <a:xfrm>
              <a:off x="8914907" y="6495231"/>
              <a:ext cx="129356" cy="15748"/>
            </a:xfrm>
            <a:custGeom>
              <a:avLst/>
              <a:gdLst>
                <a:gd name="T0" fmla="*/ 0 w 57"/>
                <a:gd name="T1" fmla="*/ 3 h 7"/>
                <a:gd name="T2" fmla="*/ 4 w 57"/>
                <a:gd name="T3" fmla="*/ 0 h 7"/>
                <a:gd name="T4" fmla="*/ 53 w 57"/>
                <a:gd name="T5" fmla="*/ 0 h 7"/>
                <a:gd name="T6" fmla="*/ 57 w 57"/>
                <a:gd name="T7" fmla="*/ 3 h 7"/>
                <a:gd name="T8" fmla="*/ 53 w 57"/>
                <a:gd name="T9" fmla="*/ 7 h 7"/>
                <a:gd name="T10" fmla="*/ 4 w 57"/>
                <a:gd name="T11" fmla="*/ 7 h 7"/>
                <a:gd name="T12" fmla="*/ 0 w 5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7" h="7">
                  <a:moveTo>
                    <a:pt x="0" y="3"/>
                  </a:moveTo>
                  <a:cubicBezTo>
                    <a:pt x="0" y="1"/>
                    <a:pt x="2" y="0"/>
                    <a:pt x="4" y="0"/>
                  </a:cubicBezTo>
                  <a:cubicBezTo>
                    <a:pt x="53" y="0"/>
                    <a:pt x="53" y="0"/>
                    <a:pt x="53" y="0"/>
                  </a:cubicBezTo>
                  <a:cubicBezTo>
                    <a:pt x="55" y="0"/>
                    <a:pt x="57" y="1"/>
                    <a:pt x="57" y="3"/>
                  </a:cubicBezTo>
                  <a:cubicBezTo>
                    <a:pt x="57" y="5"/>
                    <a:pt x="55" y="7"/>
                    <a:pt x="53" y="7"/>
                  </a:cubicBezTo>
                  <a:cubicBezTo>
                    <a:pt x="4" y="7"/>
                    <a:pt x="4" y="7"/>
                    <a:pt x="4" y="7"/>
                  </a:cubicBezTo>
                  <a:cubicBezTo>
                    <a:pt x="2" y="7"/>
                    <a:pt x="0" y="5"/>
                    <a:pt x="0"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71" name="Freeform 48"/>
            <p:cNvSpPr>
              <a:spLocks/>
            </p:cNvSpPr>
            <p:nvPr/>
          </p:nvSpPr>
          <p:spPr bwMode="auto">
            <a:xfrm>
              <a:off x="8914907" y="6437865"/>
              <a:ext cx="201345" cy="15748"/>
            </a:xfrm>
            <a:custGeom>
              <a:avLst/>
              <a:gdLst>
                <a:gd name="T0" fmla="*/ 0 w 89"/>
                <a:gd name="T1" fmla="*/ 4 h 7"/>
                <a:gd name="T2" fmla="*/ 4 w 89"/>
                <a:gd name="T3" fmla="*/ 0 h 7"/>
                <a:gd name="T4" fmla="*/ 86 w 89"/>
                <a:gd name="T5" fmla="*/ 0 h 7"/>
                <a:gd name="T6" fmla="*/ 89 w 89"/>
                <a:gd name="T7" fmla="*/ 4 h 7"/>
                <a:gd name="T8" fmla="*/ 86 w 89"/>
                <a:gd name="T9" fmla="*/ 7 h 7"/>
                <a:gd name="T10" fmla="*/ 4 w 89"/>
                <a:gd name="T11" fmla="*/ 7 h 7"/>
                <a:gd name="T12" fmla="*/ 0 w 89"/>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9" h="7">
                  <a:moveTo>
                    <a:pt x="0" y="4"/>
                  </a:moveTo>
                  <a:cubicBezTo>
                    <a:pt x="0" y="2"/>
                    <a:pt x="2" y="0"/>
                    <a:pt x="4" y="0"/>
                  </a:cubicBezTo>
                  <a:cubicBezTo>
                    <a:pt x="86" y="0"/>
                    <a:pt x="86" y="0"/>
                    <a:pt x="86" y="0"/>
                  </a:cubicBezTo>
                  <a:cubicBezTo>
                    <a:pt x="88" y="0"/>
                    <a:pt x="89" y="2"/>
                    <a:pt x="89" y="4"/>
                  </a:cubicBezTo>
                  <a:cubicBezTo>
                    <a:pt x="89" y="6"/>
                    <a:pt x="88" y="7"/>
                    <a:pt x="86" y="7"/>
                  </a:cubicBezTo>
                  <a:cubicBezTo>
                    <a:pt x="4" y="7"/>
                    <a:pt x="4" y="7"/>
                    <a:pt x="4" y="7"/>
                  </a:cubicBezTo>
                  <a:cubicBezTo>
                    <a:pt x="2" y="7"/>
                    <a:pt x="0" y="6"/>
                    <a:pt x="0" y="4"/>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72" name="Freeform 49"/>
            <p:cNvSpPr>
              <a:spLocks/>
            </p:cNvSpPr>
            <p:nvPr/>
          </p:nvSpPr>
          <p:spPr bwMode="auto">
            <a:xfrm>
              <a:off x="8914907" y="6386122"/>
              <a:ext cx="201345" cy="15748"/>
            </a:xfrm>
            <a:custGeom>
              <a:avLst/>
              <a:gdLst>
                <a:gd name="T0" fmla="*/ 0 w 89"/>
                <a:gd name="T1" fmla="*/ 3 h 7"/>
                <a:gd name="T2" fmla="*/ 4 w 89"/>
                <a:gd name="T3" fmla="*/ 0 h 7"/>
                <a:gd name="T4" fmla="*/ 86 w 89"/>
                <a:gd name="T5" fmla="*/ 0 h 7"/>
                <a:gd name="T6" fmla="*/ 89 w 89"/>
                <a:gd name="T7" fmla="*/ 3 h 7"/>
                <a:gd name="T8" fmla="*/ 86 w 89"/>
                <a:gd name="T9" fmla="*/ 7 h 7"/>
                <a:gd name="T10" fmla="*/ 4 w 89"/>
                <a:gd name="T11" fmla="*/ 7 h 7"/>
                <a:gd name="T12" fmla="*/ 0 w 89"/>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89" h="7">
                  <a:moveTo>
                    <a:pt x="0" y="3"/>
                  </a:moveTo>
                  <a:cubicBezTo>
                    <a:pt x="0" y="1"/>
                    <a:pt x="2" y="0"/>
                    <a:pt x="4" y="0"/>
                  </a:cubicBezTo>
                  <a:cubicBezTo>
                    <a:pt x="86" y="0"/>
                    <a:pt x="86" y="0"/>
                    <a:pt x="86" y="0"/>
                  </a:cubicBezTo>
                  <a:cubicBezTo>
                    <a:pt x="88" y="0"/>
                    <a:pt x="89" y="1"/>
                    <a:pt x="89" y="3"/>
                  </a:cubicBezTo>
                  <a:cubicBezTo>
                    <a:pt x="89" y="5"/>
                    <a:pt x="88" y="7"/>
                    <a:pt x="86" y="7"/>
                  </a:cubicBezTo>
                  <a:cubicBezTo>
                    <a:pt x="4" y="7"/>
                    <a:pt x="4" y="7"/>
                    <a:pt x="4" y="7"/>
                  </a:cubicBezTo>
                  <a:cubicBezTo>
                    <a:pt x="2" y="7"/>
                    <a:pt x="0" y="5"/>
                    <a:pt x="0" y="3"/>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79" name="Rectangle 51"/>
            <p:cNvSpPr>
              <a:spLocks noChangeArrowheads="1"/>
            </p:cNvSpPr>
            <p:nvPr/>
          </p:nvSpPr>
          <p:spPr bwMode="auto">
            <a:xfrm>
              <a:off x="8761929" y="6148782"/>
              <a:ext cx="262086" cy="5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81" name="Freeform 55"/>
            <p:cNvSpPr>
              <a:spLocks/>
            </p:cNvSpPr>
            <p:nvPr/>
          </p:nvSpPr>
          <p:spPr bwMode="auto">
            <a:xfrm>
              <a:off x="8797924" y="6166779"/>
              <a:ext cx="208094" cy="35995"/>
            </a:xfrm>
            <a:custGeom>
              <a:avLst/>
              <a:gdLst>
                <a:gd name="T0" fmla="*/ 185 w 185"/>
                <a:gd name="T1" fmla="*/ 0 h 32"/>
                <a:gd name="T2" fmla="*/ 0 w 185"/>
                <a:gd name="T3" fmla="*/ 0 h 32"/>
                <a:gd name="T4" fmla="*/ 0 w 185"/>
                <a:gd name="T5" fmla="*/ 32 h 32"/>
                <a:gd name="T6" fmla="*/ 48 w 185"/>
                <a:gd name="T7" fmla="*/ 32 h 32"/>
                <a:gd name="T8" fmla="*/ 185 w 185"/>
                <a:gd name="T9" fmla="*/ 32 h 32"/>
                <a:gd name="T10" fmla="*/ 185 w 185"/>
                <a:gd name="T11" fmla="*/ 0 h 32"/>
              </a:gdLst>
              <a:ahLst/>
              <a:cxnLst>
                <a:cxn ang="0">
                  <a:pos x="T0" y="T1"/>
                </a:cxn>
                <a:cxn ang="0">
                  <a:pos x="T2" y="T3"/>
                </a:cxn>
                <a:cxn ang="0">
                  <a:pos x="T4" y="T5"/>
                </a:cxn>
                <a:cxn ang="0">
                  <a:pos x="T6" y="T7"/>
                </a:cxn>
                <a:cxn ang="0">
                  <a:pos x="T8" y="T9"/>
                </a:cxn>
                <a:cxn ang="0">
                  <a:pos x="T10" y="T11"/>
                </a:cxn>
              </a:cxnLst>
              <a:rect l="0" t="0" r="r" b="b"/>
              <a:pathLst>
                <a:path w="185" h="32">
                  <a:moveTo>
                    <a:pt x="185" y="0"/>
                  </a:moveTo>
                  <a:lnTo>
                    <a:pt x="0" y="0"/>
                  </a:lnTo>
                  <a:lnTo>
                    <a:pt x="0" y="32"/>
                  </a:lnTo>
                  <a:lnTo>
                    <a:pt x="48" y="32"/>
                  </a:lnTo>
                  <a:lnTo>
                    <a:pt x="185" y="32"/>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90" name="Rectangle 58"/>
            <p:cNvSpPr>
              <a:spLocks noChangeArrowheads="1"/>
            </p:cNvSpPr>
            <p:nvPr/>
          </p:nvSpPr>
          <p:spPr bwMode="auto">
            <a:xfrm>
              <a:off x="8815921" y="6202774"/>
              <a:ext cx="262086" cy="5511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91" name="Rectangle 59"/>
            <p:cNvSpPr>
              <a:spLocks noChangeArrowheads="1"/>
            </p:cNvSpPr>
            <p:nvPr/>
          </p:nvSpPr>
          <p:spPr bwMode="auto">
            <a:xfrm>
              <a:off x="8815921" y="6202774"/>
              <a:ext cx="262086" cy="55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95" name="Rectangle 60"/>
            <p:cNvSpPr>
              <a:spLocks noChangeArrowheads="1"/>
            </p:cNvSpPr>
            <p:nvPr/>
          </p:nvSpPr>
          <p:spPr bwMode="auto">
            <a:xfrm>
              <a:off x="8797924" y="6202774"/>
              <a:ext cx="53992" cy="34420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dirty="0">
                <a:solidFill>
                  <a:sysClr val="windowText" lastClr="000000"/>
                </a:solidFill>
              </a:endParaRPr>
            </a:p>
          </p:txBody>
        </p:sp>
        <p:sp>
          <p:nvSpPr>
            <p:cNvPr id="296" name="Rectangle 61"/>
            <p:cNvSpPr>
              <a:spLocks noChangeArrowheads="1"/>
            </p:cNvSpPr>
            <p:nvPr/>
          </p:nvSpPr>
          <p:spPr bwMode="auto">
            <a:xfrm>
              <a:off x="8797924" y="6202774"/>
              <a:ext cx="53992" cy="34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97" name="Rectangle 62"/>
            <p:cNvSpPr>
              <a:spLocks noChangeArrowheads="1"/>
            </p:cNvSpPr>
            <p:nvPr/>
          </p:nvSpPr>
          <p:spPr bwMode="auto">
            <a:xfrm>
              <a:off x="8851916" y="6220771"/>
              <a:ext cx="208094" cy="371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98" name="Rectangle 63"/>
            <p:cNvSpPr>
              <a:spLocks noChangeArrowheads="1"/>
            </p:cNvSpPr>
            <p:nvPr/>
          </p:nvSpPr>
          <p:spPr bwMode="auto">
            <a:xfrm>
              <a:off x="8851916" y="6220771"/>
              <a:ext cx="208094" cy="3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299" name="Freeform 64"/>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00" name="Freeform 65"/>
            <p:cNvSpPr>
              <a:spLocks/>
            </p:cNvSpPr>
            <p:nvPr/>
          </p:nvSpPr>
          <p:spPr bwMode="auto">
            <a:xfrm>
              <a:off x="8815921" y="6220771"/>
              <a:ext cx="35995" cy="308205"/>
            </a:xfrm>
            <a:custGeom>
              <a:avLst/>
              <a:gdLst>
                <a:gd name="T0" fmla="*/ 32 w 32"/>
                <a:gd name="T1" fmla="*/ 0 h 274"/>
                <a:gd name="T2" fmla="*/ 16 w 32"/>
                <a:gd name="T3" fmla="*/ 0 h 274"/>
                <a:gd name="T4" fmla="*/ 0 w 32"/>
                <a:gd name="T5" fmla="*/ 0 h 274"/>
                <a:gd name="T6" fmla="*/ 0 w 32"/>
                <a:gd name="T7" fmla="*/ 274 h 274"/>
                <a:gd name="T8" fmla="*/ 32 w 32"/>
                <a:gd name="T9" fmla="*/ 274 h 274"/>
                <a:gd name="T10" fmla="*/ 32 w 32"/>
                <a:gd name="T11" fmla="*/ 33 h 274"/>
                <a:gd name="T12" fmla="*/ 32 w 32"/>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2" h="274">
                  <a:moveTo>
                    <a:pt x="32" y="0"/>
                  </a:moveTo>
                  <a:lnTo>
                    <a:pt x="16" y="0"/>
                  </a:lnTo>
                  <a:lnTo>
                    <a:pt x="0" y="0"/>
                  </a:lnTo>
                  <a:lnTo>
                    <a:pt x="0" y="274"/>
                  </a:lnTo>
                  <a:lnTo>
                    <a:pt x="32" y="274"/>
                  </a:lnTo>
                  <a:lnTo>
                    <a:pt x="32" y="33"/>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grpSp>
      <p:sp>
        <p:nvSpPr>
          <p:cNvPr id="301" name="Freeform 258"/>
          <p:cNvSpPr/>
          <p:nvPr/>
        </p:nvSpPr>
        <p:spPr bwMode="auto">
          <a:xfrm flipH="1">
            <a:off x="490208" y="2870142"/>
            <a:ext cx="489605" cy="46812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defRPr/>
            </a:pPr>
            <a:endParaRPr lang="en-US" sz="2000" b="1" kern="0" dirty="0">
              <a:solidFill>
                <a:schemeClr val="tx1"/>
              </a:solidFill>
              <a:latin typeface="Segoe UI Light"/>
              <a:ea typeface="Segoe UI" pitchFamily="34" charset="0"/>
              <a:cs typeface="Segoe UI" pitchFamily="34" charset="0"/>
            </a:endParaRPr>
          </a:p>
        </p:txBody>
      </p:sp>
      <p:sp>
        <p:nvSpPr>
          <p:cNvPr id="302" name="TextBox 301"/>
          <p:cNvSpPr txBox="1"/>
          <p:nvPr/>
        </p:nvSpPr>
        <p:spPr>
          <a:xfrm>
            <a:off x="4746241" y="2465406"/>
            <a:ext cx="1767828" cy="253751"/>
          </a:xfrm>
          <a:prstGeom prst="rect">
            <a:avLst/>
          </a:prstGeom>
          <a:noFill/>
        </p:spPr>
        <p:txBody>
          <a:bodyPr wrap="square" rtlCol="0">
            <a:spAutoFit/>
          </a:bodyPr>
          <a:lstStyle/>
          <a:p>
            <a:pPr defTabSz="914201">
              <a:defRPr/>
            </a:pPr>
            <a:r>
              <a:rPr lang="en-US" sz="1028" b="1" kern="0" dirty="0">
                <a:solidFill>
                  <a:sysClr val="windowText" lastClr="000000"/>
                </a:solidFill>
              </a:rPr>
              <a:t>DirectQuery</a:t>
            </a:r>
          </a:p>
        </p:txBody>
      </p:sp>
      <p:sp>
        <p:nvSpPr>
          <p:cNvPr id="303" name="TextBox 302"/>
          <p:cNvSpPr txBox="1"/>
          <p:nvPr/>
        </p:nvSpPr>
        <p:spPr>
          <a:xfrm>
            <a:off x="4746241" y="2803898"/>
            <a:ext cx="1767828" cy="253751"/>
          </a:xfrm>
          <a:prstGeom prst="rect">
            <a:avLst/>
          </a:prstGeom>
          <a:noFill/>
        </p:spPr>
        <p:txBody>
          <a:bodyPr wrap="square" rtlCol="0">
            <a:spAutoFit/>
          </a:bodyPr>
          <a:lstStyle/>
          <a:p>
            <a:pPr defTabSz="914201">
              <a:defRPr/>
            </a:pPr>
            <a:r>
              <a:rPr lang="en-US" sz="1028" b="1" kern="0" dirty="0">
                <a:solidFill>
                  <a:sysClr val="windowText" lastClr="000000"/>
                </a:solidFill>
              </a:rPr>
              <a:t>Cached Model</a:t>
            </a:r>
          </a:p>
        </p:txBody>
      </p:sp>
      <p:grpSp>
        <p:nvGrpSpPr>
          <p:cNvPr id="304" name="Group 4"/>
          <p:cNvGrpSpPr>
            <a:grpSpLocks noChangeAspect="1"/>
          </p:cNvGrpSpPr>
          <p:nvPr/>
        </p:nvGrpSpPr>
        <p:grpSpPr bwMode="auto">
          <a:xfrm>
            <a:off x="6095108" y="3530613"/>
            <a:ext cx="647327" cy="648883"/>
            <a:chOff x="3826" y="3056"/>
            <a:chExt cx="416" cy="417"/>
          </a:xfrm>
        </p:grpSpPr>
        <p:sp>
          <p:nvSpPr>
            <p:cNvPr id="305" name="AutoShape 3"/>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07"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08"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10"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11"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12"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grpSp>
      <p:sp>
        <p:nvSpPr>
          <p:cNvPr id="313" name="Freeform 266"/>
          <p:cNvSpPr>
            <a:spLocks noChangeAspect="1"/>
          </p:cNvSpPr>
          <p:nvPr/>
        </p:nvSpPr>
        <p:spPr bwMode="black">
          <a:xfrm>
            <a:off x="11151163" y="1136389"/>
            <a:ext cx="760772" cy="44992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a:noFill/>
          </a:ln>
        </p:spPr>
        <p:txBody>
          <a:bodyPr vert="horz" wrap="square" lIns="89606" tIns="44805" rIns="89606" bIns="44805" numCol="1" anchor="t" anchorCtr="0" compatLnSpc="1">
            <a:prstTxWarp prst="textNoShape">
              <a:avLst/>
            </a:prstTxWarp>
          </a:bodyPr>
          <a:lstStyle/>
          <a:p>
            <a:pPr defTabSz="914201">
              <a:defRPr/>
            </a:pPr>
            <a:endParaRPr lang="en-US" sz="1764" kern="0" dirty="0">
              <a:solidFill>
                <a:sysClr val="windowText" lastClr="000000"/>
              </a:solidFill>
            </a:endParaRPr>
          </a:p>
        </p:txBody>
      </p:sp>
      <p:sp>
        <p:nvSpPr>
          <p:cNvPr id="314" name="Rectangle 313"/>
          <p:cNvSpPr/>
          <p:nvPr/>
        </p:nvSpPr>
        <p:spPr bwMode="auto">
          <a:xfrm>
            <a:off x="9651794" y="1983325"/>
            <a:ext cx="2292924" cy="1537469"/>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TextBox 314"/>
          <p:cNvSpPr txBox="1"/>
          <p:nvPr/>
        </p:nvSpPr>
        <p:spPr>
          <a:xfrm>
            <a:off x="9761812" y="2082917"/>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316" name="TextBox 315"/>
          <p:cNvSpPr txBox="1"/>
          <p:nvPr/>
        </p:nvSpPr>
        <p:spPr>
          <a:xfrm>
            <a:off x="9761812" y="2787209"/>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317" name="TextBox 316"/>
          <p:cNvSpPr txBox="1"/>
          <p:nvPr/>
        </p:nvSpPr>
        <p:spPr>
          <a:xfrm>
            <a:off x="10355392" y="2244901"/>
            <a:ext cx="1373037" cy="307604"/>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Power BI</a:t>
            </a:r>
          </a:p>
        </p:txBody>
      </p:sp>
      <p:sp>
        <p:nvSpPr>
          <p:cNvPr id="318" name="TextBox 317"/>
          <p:cNvSpPr txBox="1"/>
          <p:nvPr/>
        </p:nvSpPr>
        <p:spPr>
          <a:xfrm>
            <a:off x="10355392" y="2844481"/>
            <a:ext cx="1519997" cy="522890"/>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Power BI</a:t>
            </a:r>
            <a:br>
              <a:rPr lang="en-US" sz="1371" kern="0">
                <a:solidFill>
                  <a:srgbClr val="0078D7"/>
                </a:solidFill>
                <a:latin typeface="Segoe UI Semibold" panose="020B0702040204020203" pitchFamily="34" charset="0"/>
                <a:cs typeface="Segoe UI Semibold" panose="020B0702040204020203" pitchFamily="34" charset="0"/>
              </a:rPr>
            </a:br>
            <a:r>
              <a:rPr lang="en-US" sz="1371" kern="0">
                <a:solidFill>
                  <a:srgbClr val="0078D7"/>
                </a:solidFill>
                <a:latin typeface="Segoe UI Semibold" panose="020B0702040204020203" pitchFamily="34" charset="0"/>
                <a:cs typeface="Segoe UI Semibold" panose="020B0702040204020203" pitchFamily="34" charset="0"/>
              </a:rPr>
              <a:t>Embedded (GA)</a:t>
            </a:r>
            <a:endParaRPr lang="en-US" sz="1371" kern="0" dirty="0">
              <a:solidFill>
                <a:srgbClr val="0078D7"/>
              </a:solidFill>
              <a:latin typeface="Segoe UI Semibold" panose="020B0702040204020203" pitchFamily="34" charset="0"/>
              <a:cs typeface="Segoe UI Semibold" panose="020B0702040204020203" pitchFamily="34" charset="0"/>
            </a:endParaRPr>
          </a:p>
        </p:txBody>
      </p:sp>
      <p:sp>
        <p:nvSpPr>
          <p:cNvPr id="319" name="Rectangle 318"/>
          <p:cNvSpPr/>
          <p:nvPr/>
        </p:nvSpPr>
        <p:spPr bwMode="auto">
          <a:xfrm>
            <a:off x="288821" y="4470043"/>
            <a:ext cx="4451468" cy="1584324"/>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TextBox 319"/>
          <p:cNvSpPr txBox="1"/>
          <p:nvPr/>
        </p:nvSpPr>
        <p:spPr>
          <a:xfrm>
            <a:off x="393730" y="4573752"/>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321" name="TextBox 320"/>
          <p:cNvSpPr txBox="1"/>
          <p:nvPr/>
        </p:nvSpPr>
        <p:spPr>
          <a:xfrm>
            <a:off x="886668" y="4736612"/>
            <a:ext cx="1373037" cy="307604"/>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SQL Server</a:t>
            </a:r>
          </a:p>
        </p:txBody>
      </p:sp>
      <p:grpSp>
        <p:nvGrpSpPr>
          <p:cNvPr id="322" name="Group 30"/>
          <p:cNvGrpSpPr>
            <a:grpSpLocks noChangeAspect="1"/>
          </p:cNvGrpSpPr>
          <p:nvPr/>
        </p:nvGrpSpPr>
        <p:grpSpPr bwMode="auto">
          <a:xfrm>
            <a:off x="503868" y="4664184"/>
            <a:ext cx="339591" cy="446540"/>
            <a:chOff x="2455" y="3797"/>
            <a:chExt cx="308" cy="405"/>
          </a:xfrm>
        </p:grpSpPr>
        <p:sp>
          <p:nvSpPr>
            <p:cNvPr id="323"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24"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dirty="0">
                <a:solidFill>
                  <a:sysClr val="windowText" lastClr="000000"/>
                </a:solidFill>
              </a:endParaRPr>
            </a:p>
          </p:txBody>
        </p:sp>
        <p:sp>
          <p:nvSpPr>
            <p:cNvPr id="325"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26"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27"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28"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29"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30" name="Freeform 37"/>
            <p:cNvSpPr>
              <a:spLocks/>
            </p:cNvSpPr>
            <p:nvPr/>
          </p:nvSpPr>
          <p:spPr bwMode="auto">
            <a:xfrm>
              <a:off x="2496" y="3986"/>
              <a:ext cx="63" cy="100"/>
            </a:xfrm>
            <a:custGeom>
              <a:avLst/>
              <a:gdLst>
                <a:gd name="T0" fmla="*/ 31 w 31"/>
                <a:gd name="T1" fmla="*/ 34 h 49"/>
                <a:gd name="T2" fmla="*/ 26 w 31"/>
                <a:gd name="T3" fmla="*/ 45 h 49"/>
                <a:gd name="T4" fmla="*/ 13 w 31"/>
                <a:gd name="T5" fmla="*/ 49 h 49"/>
                <a:gd name="T6" fmla="*/ 1 w 31"/>
                <a:gd name="T7" fmla="*/ 46 h 49"/>
                <a:gd name="T8" fmla="*/ 1 w 31"/>
                <a:gd name="T9" fmla="*/ 35 h 49"/>
                <a:gd name="T10" fmla="*/ 13 w 31"/>
                <a:gd name="T11" fmla="*/ 40 h 49"/>
                <a:gd name="T12" fmla="*/ 18 w 31"/>
                <a:gd name="T13" fmla="*/ 39 h 49"/>
                <a:gd name="T14" fmla="*/ 20 w 31"/>
                <a:gd name="T15" fmla="*/ 35 h 49"/>
                <a:gd name="T16" fmla="*/ 18 w 31"/>
                <a:gd name="T17" fmla="*/ 32 h 49"/>
                <a:gd name="T18" fmla="*/ 11 w 31"/>
                <a:gd name="T19" fmla="*/ 28 h 49"/>
                <a:gd name="T20" fmla="*/ 0 w 31"/>
                <a:gd name="T21" fmla="*/ 14 h 49"/>
                <a:gd name="T22" fmla="*/ 5 w 31"/>
                <a:gd name="T23" fmla="*/ 3 h 49"/>
                <a:gd name="T24" fmla="*/ 18 w 31"/>
                <a:gd name="T25" fmla="*/ 0 h 49"/>
                <a:gd name="T26" fmla="*/ 29 w 31"/>
                <a:gd name="T27" fmla="*/ 1 h 49"/>
                <a:gd name="T28" fmla="*/ 29 w 31"/>
                <a:gd name="T29" fmla="*/ 11 h 49"/>
                <a:gd name="T30" fmla="*/ 18 w 31"/>
                <a:gd name="T31" fmla="*/ 8 h 49"/>
                <a:gd name="T32" fmla="*/ 13 w 31"/>
                <a:gd name="T33" fmla="*/ 9 h 49"/>
                <a:gd name="T34" fmla="*/ 12 w 31"/>
                <a:gd name="T35" fmla="*/ 13 h 49"/>
                <a:gd name="T36" fmla="*/ 13 w 31"/>
                <a:gd name="T37" fmla="*/ 16 h 49"/>
                <a:gd name="T38" fmla="*/ 19 w 31"/>
                <a:gd name="T39" fmla="*/ 20 h 49"/>
                <a:gd name="T40" fmla="*/ 28 w 31"/>
                <a:gd name="T41" fmla="*/ 26 h 49"/>
                <a:gd name="T42" fmla="*/ 31 w 31"/>
                <a:gd name="T43"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49">
                  <a:moveTo>
                    <a:pt x="31" y="34"/>
                  </a:moveTo>
                  <a:cubicBezTo>
                    <a:pt x="31" y="39"/>
                    <a:pt x="30" y="42"/>
                    <a:pt x="26" y="45"/>
                  </a:cubicBezTo>
                  <a:cubicBezTo>
                    <a:pt x="23" y="47"/>
                    <a:pt x="19" y="49"/>
                    <a:pt x="13" y="49"/>
                  </a:cubicBezTo>
                  <a:cubicBezTo>
                    <a:pt x="8" y="49"/>
                    <a:pt x="4" y="48"/>
                    <a:pt x="1" y="46"/>
                  </a:cubicBezTo>
                  <a:cubicBezTo>
                    <a:pt x="1" y="35"/>
                    <a:pt x="1" y="35"/>
                    <a:pt x="1" y="35"/>
                  </a:cubicBezTo>
                  <a:cubicBezTo>
                    <a:pt x="4" y="39"/>
                    <a:pt x="9" y="40"/>
                    <a:pt x="13" y="40"/>
                  </a:cubicBezTo>
                  <a:cubicBezTo>
                    <a:pt x="15" y="40"/>
                    <a:pt x="17" y="40"/>
                    <a:pt x="18" y="39"/>
                  </a:cubicBezTo>
                  <a:cubicBezTo>
                    <a:pt x="19" y="38"/>
                    <a:pt x="20" y="37"/>
                    <a:pt x="20" y="35"/>
                  </a:cubicBezTo>
                  <a:cubicBezTo>
                    <a:pt x="20" y="34"/>
                    <a:pt x="19" y="33"/>
                    <a:pt x="18" y="32"/>
                  </a:cubicBezTo>
                  <a:cubicBezTo>
                    <a:pt x="17" y="31"/>
                    <a:pt x="15" y="29"/>
                    <a:pt x="11" y="28"/>
                  </a:cubicBezTo>
                  <a:cubicBezTo>
                    <a:pt x="4" y="24"/>
                    <a:pt x="0" y="20"/>
                    <a:pt x="0" y="14"/>
                  </a:cubicBezTo>
                  <a:cubicBezTo>
                    <a:pt x="0" y="9"/>
                    <a:pt x="2" y="6"/>
                    <a:pt x="5" y="3"/>
                  </a:cubicBezTo>
                  <a:cubicBezTo>
                    <a:pt x="8" y="1"/>
                    <a:pt x="12" y="0"/>
                    <a:pt x="18" y="0"/>
                  </a:cubicBezTo>
                  <a:cubicBezTo>
                    <a:pt x="22" y="0"/>
                    <a:pt x="26" y="0"/>
                    <a:pt x="29" y="1"/>
                  </a:cubicBezTo>
                  <a:cubicBezTo>
                    <a:pt x="29" y="11"/>
                    <a:pt x="29" y="11"/>
                    <a:pt x="29" y="11"/>
                  </a:cubicBezTo>
                  <a:cubicBezTo>
                    <a:pt x="26" y="9"/>
                    <a:pt x="22" y="8"/>
                    <a:pt x="18" y="8"/>
                  </a:cubicBezTo>
                  <a:cubicBezTo>
                    <a:pt x="16" y="8"/>
                    <a:pt x="15" y="8"/>
                    <a:pt x="13" y="9"/>
                  </a:cubicBezTo>
                  <a:cubicBezTo>
                    <a:pt x="12" y="10"/>
                    <a:pt x="12" y="11"/>
                    <a:pt x="12" y="13"/>
                  </a:cubicBezTo>
                  <a:cubicBezTo>
                    <a:pt x="12" y="14"/>
                    <a:pt x="12" y="15"/>
                    <a:pt x="13" y="16"/>
                  </a:cubicBezTo>
                  <a:cubicBezTo>
                    <a:pt x="14" y="17"/>
                    <a:pt x="16" y="19"/>
                    <a:pt x="19" y="20"/>
                  </a:cubicBezTo>
                  <a:cubicBezTo>
                    <a:pt x="23" y="22"/>
                    <a:pt x="26" y="24"/>
                    <a:pt x="28" y="26"/>
                  </a:cubicBezTo>
                  <a:cubicBezTo>
                    <a:pt x="30" y="29"/>
                    <a:pt x="31" y="31"/>
                    <a:pt x="31"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31" name="Freeform 38"/>
            <p:cNvSpPr>
              <a:spLocks noEditPoints="1"/>
            </p:cNvSpPr>
            <p:nvPr/>
          </p:nvSpPr>
          <p:spPr bwMode="auto">
            <a:xfrm>
              <a:off x="2569" y="3986"/>
              <a:ext cx="94" cy="122"/>
            </a:xfrm>
            <a:custGeom>
              <a:avLst/>
              <a:gdLst>
                <a:gd name="T0" fmla="*/ 46 w 46"/>
                <a:gd name="T1" fmla="*/ 24 h 60"/>
                <a:gd name="T2" fmla="*/ 42 w 46"/>
                <a:gd name="T3" fmla="*/ 38 h 60"/>
                <a:gd name="T4" fmla="*/ 32 w 46"/>
                <a:gd name="T5" fmla="*/ 47 h 60"/>
                <a:gd name="T6" fmla="*/ 45 w 46"/>
                <a:gd name="T7" fmla="*/ 60 h 60"/>
                <a:gd name="T8" fmla="*/ 31 w 46"/>
                <a:gd name="T9" fmla="*/ 60 h 60"/>
                <a:gd name="T10" fmla="*/ 22 w 46"/>
                <a:gd name="T11" fmla="*/ 49 h 60"/>
                <a:gd name="T12" fmla="*/ 10 w 46"/>
                <a:gd name="T13" fmla="*/ 45 h 60"/>
                <a:gd name="T14" fmla="*/ 2 w 46"/>
                <a:gd name="T15" fmla="*/ 37 h 60"/>
                <a:gd name="T16" fmla="*/ 0 w 46"/>
                <a:gd name="T17" fmla="*/ 25 h 60"/>
                <a:gd name="T18" fmla="*/ 3 w 46"/>
                <a:gd name="T19" fmla="*/ 12 h 60"/>
                <a:gd name="T20" fmla="*/ 11 w 46"/>
                <a:gd name="T21" fmla="*/ 3 h 60"/>
                <a:gd name="T22" fmla="*/ 24 w 46"/>
                <a:gd name="T23" fmla="*/ 0 h 60"/>
                <a:gd name="T24" fmla="*/ 35 w 46"/>
                <a:gd name="T25" fmla="*/ 3 h 60"/>
                <a:gd name="T26" fmla="*/ 43 w 46"/>
                <a:gd name="T27" fmla="*/ 11 h 60"/>
                <a:gd name="T28" fmla="*/ 46 w 46"/>
                <a:gd name="T29" fmla="*/ 24 h 60"/>
                <a:gd name="T30" fmla="*/ 35 w 46"/>
                <a:gd name="T31" fmla="*/ 24 h 60"/>
                <a:gd name="T32" fmla="*/ 32 w 46"/>
                <a:gd name="T33" fmla="*/ 13 h 60"/>
                <a:gd name="T34" fmla="*/ 23 w 46"/>
                <a:gd name="T35" fmla="*/ 9 h 60"/>
                <a:gd name="T36" fmla="*/ 14 w 46"/>
                <a:gd name="T37" fmla="*/ 13 h 60"/>
                <a:gd name="T38" fmla="*/ 11 w 46"/>
                <a:gd name="T39" fmla="*/ 24 h 60"/>
                <a:gd name="T40" fmla="*/ 14 w 46"/>
                <a:gd name="T41" fmla="*/ 35 h 60"/>
                <a:gd name="T42" fmla="*/ 23 w 46"/>
                <a:gd name="T43" fmla="*/ 39 h 60"/>
                <a:gd name="T44" fmla="*/ 32 w 46"/>
                <a:gd name="T45" fmla="*/ 35 h 60"/>
                <a:gd name="T46" fmla="*/ 35 w 46"/>
                <a:gd name="T4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60">
                  <a:moveTo>
                    <a:pt x="46" y="24"/>
                  </a:moveTo>
                  <a:cubicBezTo>
                    <a:pt x="46" y="29"/>
                    <a:pt x="45" y="34"/>
                    <a:pt x="42" y="38"/>
                  </a:cubicBezTo>
                  <a:cubicBezTo>
                    <a:pt x="40" y="42"/>
                    <a:pt x="36" y="45"/>
                    <a:pt x="32" y="47"/>
                  </a:cubicBezTo>
                  <a:cubicBezTo>
                    <a:pt x="45" y="60"/>
                    <a:pt x="45" y="60"/>
                    <a:pt x="45" y="60"/>
                  </a:cubicBezTo>
                  <a:cubicBezTo>
                    <a:pt x="31" y="60"/>
                    <a:pt x="31" y="60"/>
                    <a:pt x="31" y="60"/>
                  </a:cubicBezTo>
                  <a:cubicBezTo>
                    <a:pt x="22" y="49"/>
                    <a:pt x="22" y="49"/>
                    <a:pt x="22" y="49"/>
                  </a:cubicBezTo>
                  <a:cubicBezTo>
                    <a:pt x="17" y="48"/>
                    <a:pt x="14" y="47"/>
                    <a:pt x="10" y="45"/>
                  </a:cubicBezTo>
                  <a:cubicBezTo>
                    <a:pt x="7" y="43"/>
                    <a:pt x="4" y="40"/>
                    <a:pt x="2" y="37"/>
                  </a:cubicBezTo>
                  <a:cubicBezTo>
                    <a:pt x="1" y="33"/>
                    <a:pt x="0" y="29"/>
                    <a:pt x="0" y="25"/>
                  </a:cubicBezTo>
                  <a:cubicBezTo>
                    <a:pt x="0" y="20"/>
                    <a:pt x="1" y="15"/>
                    <a:pt x="3" y="12"/>
                  </a:cubicBezTo>
                  <a:cubicBezTo>
                    <a:pt x="5" y="8"/>
                    <a:pt x="8" y="5"/>
                    <a:pt x="11" y="3"/>
                  </a:cubicBezTo>
                  <a:cubicBezTo>
                    <a:pt x="15" y="1"/>
                    <a:pt x="19" y="0"/>
                    <a:pt x="24" y="0"/>
                  </a:cubicBezTo>
                  <a:cubicBezTo>
                    <a:pt x="28" y="0"/>
                    <a:pt x="32" y="1"/>
                    <a:pt x="35" y="3"/>
                  </a:cubicBezTo>
                  <a:cubicBezTo>
                    <a:pt x="39" y="5"/>
                    <a:pt x="41" y="7"/>
                    <a:pt x="43" y="11"/>
                  </a:cubicBezTo>
                  <a:cubicBezTo>
                    <a:pt x="45" y="15"/>
                    <a:pt x="46" y="19"/>
                    <a:pt x="46" y="24"/>
                  </a:cubicBezTo>
                  <a:close/>
                  <a:moveTo>
                    <a:pt x="35" y="24"/>
                  </a:moveTo>
                  <a:cubicBezTo>
                    <a:pt x="35" y="20"/>
                    <a:pt x="34" y="16"/>
                    <a:pt x="32" y="13"/>
                  </a:cubicBezTo>
                  <a:cubicBezTo>
                    <a:pt x="30" y="10"/>
                    <a:pt x="27" y="9"/>
                    <a:pt x="23" y="9"/>
                  </a:cubicBezTo>
                  <a:cubicBezTo>
                    <a:pt x="19" y="9"/>
                    <a:pt x="17" y="10"/>
                    <a:pt x="14" y="13"/>
                  </a:cubicBezTo>
                  <a:cubicBezTo>
                    <a:pt x="12" y="16"/>
                    <a:pt x="11" y="19"/>
                    <a:pt x="11" y="24"/>
                  </a:cubicBezTo>
                  <a:cubicBezTo>
                    <a:pt x="11" y="29"/>
                    <a:pt x="12" y="32"/>
                    <a:pt x="14" y="35"/>
                  </a:cubicBezTo>
                  <a:cubicBezTo>
                    <a:pt x="16" y="38"/>
                    <a:pt x="19" y="39"/>
                    <a:pt x="23" y="39"/>
                  </a:cubicBezTo>
                  <a:cubicBezTo>
                    <a:pt x="27" y="39"/>
                    <a:pt x="29" y="38"/>
                    <a:pt x="32" y="35"/>
                  </a:cubicBezTo>
                  <a:cubicBezTo>
                    <a:pt x="34" y="33"/>
                    <a:pt x="35" y="29"/>
                    <a:pt x="35"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332" name="Freeform 39"/>
            <p:cNvSpPr>
              <a:spLocks/>
            </p:cNvSpPr>
            <p:nvPr/>
          </p:nvSpPr>
          <p:spPr bwMode="auto">
            <a:xfrm>
              <a:off x="2679" y="3986"/>
              <a:ext cx="57" cy="98"/>
            </a:xfrm>
            <a:custGeom>
              <a:avLst/>
              <a:gdLst>
                <a:gd name="T0" fmla="*/ 57 w 57"/>
                <a:gd name="T1" fmla="*/ 98 h 98"/>
                <a:gd name="T2" fmla="*/ 0 w 57"/>
                <a:gd name="T3" fmla="*/ 98 h 98"/>
                <a:gd name="T4" fmla="*/ 0 w 57"/>
                <a:gd name="T5" fmla="*/ 0 h 98"/>
                <a:gd name="T6" fmla="*/ 23 w 57"/>
                <a:gd name="T7" fmla="*/ 0 h 98"/>
                <a:gd name="T8" fmla="*/ 23 w 57"/>
                <a:gd name="T9" fmla="*/ 80 h 98"/>
                <a:gd name="T10" fmla="*/ 57 w 57"/>
                <a:gd name="T11" fmla="*/ 80 h 98"/>
                <a:gd name="T12" fmla="*/ 57 w 5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57" h="98">
                  <a:moveTo>
                    <a:pt x="57" y="98"/>
                  </a:moveTo>
                  <a:lnTo>
                    <a:pt x="0" y="98"/>
                  </a:lnTo>
                  <a:lnTo>
                    <a:pt x="0" y="0"/>
                  </a:lnTo>
                  <a:lnTo>
                    <a:pt x="23" y="0"/>
                  </a:lnTo>
                  <a:lnTo>
                    <a:pt x="23" y="80"/>
                  </a:lnTo>
                  <a:lnTo>
                    <a:pt x="57" y="80"/>
                  </a:lnTo>
                  <a:lnTo>
                    <a:pt x="57" y="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grpSp>
      <p:sp>
        <p:nvSpPr>
          <p:cNvPr id="333" name="TextBox 332"/>
          <p:cNvSpPr txBox="1"/>
          <p:nvPr/>
        </p:nvSpPr>
        <p:spPr>
          <a:xfrm>
            <a:off x="2576725" y="4573752"/>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334" name="TextBox 333"/>
          <p:cNvSpPr txBox="1"/>
          <p:nvPr/>
        </p:nvSpPr>
        <p:spPr>
          <a:xfrm>
            <a:off x="393730" y="5304997"/>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335" name="TextBox 334"/>
          <p:cNvSpPr txBox="1"/>
          <p:nvPr/>
        </p:nvSpPr>
        <p:spPr>
          <a:xfrm>
            <a:off x="910980" y="5477894"/>
            <a:ext cx="1547211" cy="307604"/>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Oracle, Teradata</a:t>
            </a:r>
          </a:p>
        </p:txBody>
      </p:sp>
      <p:sp>
        <p:nvSpPr>
          <p:cNvPr id="336" name="TextBox 335"/>
          <p:cNvSpPr txBox="1"/>
          <p:nvPr/>
        </p:nvSpPr>
        <p:spPr>
          <a:xfrm>
            <a:off x="3041334" y="4631023"/>
            <a:ext cx="1373037" cy="522890"/>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Other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data sources</a:t>
            </a:r>
          </a:p>
        </p:txBody>
      </p:sp>
      <p:grpSp>
        <p:nvGrpSpPr>
          <p:cNvPr id="339" name="Group 30"/>
          <p:cNvGrpSpPr>
            <a:grpSpLocks noChangeAspect="1"/>
          </p:cNvGrpSpPr>
          <p:nvPr/>
        </p:nvGrpSpPr>
        <p:grpSpPr bwMode="auto">
          <a:xfrm>
            <a:off x="2688506" y="4664184"/>
            <a:ext cx="339591" cy="446540"/>
            <a:chOff x="2455" y="3797"/>
            <a:chExt cx="308" cy="405"/>
          </a:xfrm>
        </p:grpSpPr>
        <p:sp>
          <p:nvSpPr>
            <p:cNvPr id="412"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413"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414"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430"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431"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432"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433"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grpSp>
      <p:grpSp>
        <p:nvGrpSpPr>
          <p:cNvPr id="434" name="Group 433"/>
          <p:cNvGrpSpPr/>
          <p:nvPr/>
        </p:nvGrpSpPr>
        <p:grpSpPr>
          <a:xfrm>
            <a:off x="9815746" y="5433213"/>
            <a:ext cx="539646" cy="346338"/>
            <a:chOff x="9674359" y="5477609"/>
            <a:chExt cx="627497" cy="402718"/>
          </a:xfrm>
        </p:grpSpPr>
        <p:sp>
          <p:nvSpPr>
            <p:cNvPr id="435" name="Freeform 281"/>
            <p:cNvSpPr>
              <a:spLocks noChangeAspect="1"/>
            </p:cNvSpPr>
            <p:nvPr/>
          </p:nvSpPr>
          <p:spPr bwMode="black">
            <a:xfrm flipH="1">
              <a:off x="9674359" y="5477609"/>
              <a:ext cx="627497" cy="402718"/>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0078D7"/>
            </a:solidFill>
            <a:ln>
              <a:noFill/>
            </a:ln>
          </p:spPr>
          <p:txBody>
            <a:bodyPr vert="horz" wrap="square" lIns="89631" tIns="44814" rIns="89631" bIns="44814" numCol="1" anchor="t" anchorCtr="0" compatLnSpc="1">
              <a:prstTxWarp prst="textNoShape">
                <a:avLst/>
              </a:prstTxWarp>
              <a:noAutofit/>
            </a:bodyPr>
            <a:lstStyle/>
            <a:p>
              <a:pPr defTabSz="914168">
                <a:defRPr/>
              </a:pPr>
              <a:endParaRPr lang="en-US" sz="1765" kern="0" dirty="0">
                <a:solidFill>
                  <a:srgbClr val="FFFFFF"/>
                </a:solidFill>
                <a:latin typeface="Segoe UI"/>
              </a:endParaRPr>
            </a:p>
          </p:txBody>
        </p:sp>
        <p:sp>
          <p:nvSpPr>
            <p:cNvPr id="436" name="Freeform 33"/>
            <p:cNvSpPr>
              <a:spLocks noChangeAspect="1" noEditPoints="1"/>
            </p:cNvSpPr>
            <p:nvPr/>
          </p:nvSpPr>
          <p:spPr bwMode="black">
            <a:xfrm>
              <a:off x="9826969" y="5551409"/>
              <a:ext cx="322276" cy="229241"/>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0078D7"/>
            </a:solidFill>
            <a:ln>
              <a:noFill/>
            </a:ln>
          </p:spPr>
          <p:txBody>
            <a:bodyPr vert="horz" wrap="square" lIns="89631" tIns="44814" rIns="89631" bIns="44814" numCol="1" anchor="t" anchorCtr="0" compatLnSpc="1">
              <a:prstTxWarp prst="textNoShape">
                <a:avLst/>
              </a:prstTxWarp>
            </a:bodyPr>
            <a:lstStyle/>
            <a:p>
              <a:pPr defTabSz="914168">
                <a:defRPr/>
              </a:pPr>
              <a:endParaRPr lang="en-US" sz="1765" kern="0" dirty="0">
                <a:solidFill>
                  <a:srgbClr val="FFFFFF"/>
                </a:solidFill>
                <a:latin typeface="Segoe UI"/>
              </a:endParaRPr>
            </a:p>
          </p:txBody>
        </p:sp>
      </p:grpSp>
      <p:sp>
        <p:nvSpPr>
          <p:cNvPr id="437" name="Freeform 283"/>
          <p:cNvSpPr/>
          <p:nvPr/>
        </p:nvSpPr>
        <p:spPr bwMode="auto">
          <a:xfrm>
            <a:off x="9884783" y="4655643"/>
            <a:ext cx="401570" cy="415828"/>
          </a:xfrm>
          <a:custGeom>
            <a:avLst/>
            <a:gdLst>
              <a:gd name="connsiteX0" fmla="*/ 366016 w 486435"/>
              <a:gd name="connsiteY0" fmla="*/ 354165 h 503706"/>
              <a:gd name="connsiteX1" fmla="*/ 366016 w 486435"/>
              <a:gd name="connsiteY1" fmla="*/ 394522 h 503706"/>
              <a:gd name="connsiteX2" fmla="*/ 446077 w 486435"/>
              <a:gd name="connsiteY2" fmla="*/ 394522 h 503706"/>
              <a:gd name="connsiteX3" fmla="*/ 446077 w 486435"/>
              <a:gd name="connsiteY3" fmla="*/ 354165 h 503706"/>
              <a:gd name="connsiteX4" fmla="*/ 366016 w 486435"/>
              <a:gd name="connsiteY4" fmla="*/ 291366 h 503706"/>
              <a:gd name="connsiteX5" fmla="*/ 366016 w 486435"/>
              <a:gd name="connsiteY5" fmla="*/ 331723 h 503706"/>
              <a:gd name="connsiteX6" fmla="*/ 446077 w 486435"/>
              <a:gd name="connsiteY6" fmla="*/ 331723 h 503706"/>
              <a:gd name="connsiteX7" fmla="*/ 446077 w 486435"/>
              <a:gd name="connsiteY7" fmla="*/ 291366 h 503706"/>
              <a:gd name="connsiteX8" fmla="*/ 366016 w 486435"/>
              <a:gd name="connsiteY8" fmla="*/ 228566 h 503706"/>
              <a:gd name="connsiteX9" fmla="*/ 366016 w 486435"/>
              <a:gd name="connsiteY9" fmla="*/ 268924 h 503706"/>
              <a:gd name="connsiteX10" fmla="*/ 446077 w 486435"/>
              <a:gd name="connsiteY10" fmla="*/ 268924 h 503706"/>
              <a:gd name="connsiteX11" fmla="*/ 446077 w 486435"/>
              <a:gd name="connsiteY11" fmla="*/ 228566 h 503706"/>
              <a:gd name="connsiteX12" fmla="*/ 366016 w 486435"/>
              <a:gd name="connsiteY12" fmla="*/ 165767 h 503706"/>
              <a:gd name="connsiteX13" fmla="*/ 366016 w 486435"/>
              <a:gd name="connsiteY13" fmla="*/ 206124 h 503706"/>
              <a:gd name="connsiteX14" fmla="*/ 446077 w 486435"/>
              <a:gd name="connsiteY14" fmla="*/ 206124 h 503706"/>
              <a:gd name="connsiteX15" fmla="*/ 446077 w 486435"/>
              <a:gd name="connsiteY15" fmla="*/ 165767 h 503706"/>
              <a:gd name="connsiteX16" fmla="*/ 207859 w 486435"/>
              <a:gd name="connsiteY16" fmla="*/ 154014 h 503706"/>
              <a:gd name="connsiteX17" fmla="*/ 169246 w 486435"/>
              <a:gd name="connsiteY17" fmla="*/ 156413 h 503706"/>
              <a:gd name="connsiteX18" fmla="*/ 140451 w 486435"/>
              <a:gd name="connsiteY18" fmla="*/ 226221 h 503706"/>
              <a:gd name="connsiteX19" fmla="*/ 116236 w 486435"/>
              <a:gd name="connsiteY19" fmla="*/ 159904 h 503706"/>
              <a:gd name="connsiteX20" fmla="*/ 77842 w 486435"/>
              <a:gd name="connsiteY20" fmla="*/ 162085 h 503706"/>
              <a:gd name="connsiteX21" fmla="*/ 119072 w 486435"/>
              <a:gd name="connsiteY21" fmla="*/ 249127 h 503706"/>
              <a:gd name="connsiteX22" fmla="*/ 74133 w 486435"/>
              <a:gd name="connsiteY22" fmla="*/ 335950 h 503706"/>
              <a:gd name="connsiteX23" fmla="*/ 112091 w 486435"/>
              <a:gd name="connsiteY23" fmla="*/ 337259 h 503706"/>
              <a:gd name="connsiteX24" fmla="*/ 139360 w 486435"/>
              <a:gd name="connsiteY24" fmla="*/ 269414 h 503706"/>
              <a:gd name="connsiteX25" fmla="*/ 168373 w 486435"/>
              <a:gd name="connsiteY25" fmla="*/ 340967 h 503706"/>
              <a:gd name="connsiteX26" fmla="*/ 209604 w 486435"/>
              <a:gd name="connsiteY26" fmla="*/ 343803 h 503706"/>
              <a:gd name="connsiteX27" fmla="*/ 162265 w 486435"/>
              <a:gd name="connsiteY27" fmla="*/ 248036 h 503706"/>
              <a:gd name="connsiteX28" fmla="*/ 366016 w 486435"/>
              <a:gd name="connsiteY28" fmla="*/ 102967 h 503706"/>
              <a:gd name="connsiteX29" fmla="*/ 366016 w 486435"/>
              <a:gd name="connsiteY29" fmla="*/ 143325 h 503706"/>
              <a:gd name="connsiteX30" fmla="*/ 446077 w 486435"/>
              <a:gd name="connsiteY30" fmla="*/ 143325 h 503706"/>
              <a:gd name="connsiteX31" fmla="*/ 446077 w 486435"/>
              <a:gd name="connsiteY31" fmla="*/ 102967 h 503706"/>
              <a:gd name="connsiteX32" fmla="*/ 313916 w 486435"/>
              <a:gd name="connsiteY32" fmla="*/ 68282 h 503706"/>
              <a:gd name="connsiteX33" fmla="*/ 457682 w 486435"/>
              <a:gd name="connsiteY33" fmla="*/ 68282 h 503706"/>
              <a:gd name="connsiteX34" fmla="*/ 468873 w 486435"/>
              <a:gd name="connsiteY34" fmla="*/ 70541 h 503706"/>
              <a:gd name="connsiteX35" fmla="*/ 486435 w 486435"/>
              <a:gd name="connsiteY35" fmla="*/ 97035 h 503706"/>
              <a:gd name="connsiteX36" fmla="*/ 486435 w 486435"/>
              <a:gd name="connsiteY36" fmla="*/ 400563 h 503706"/>
              <a:gd name="connsiteX37" fmla="*/ 457681 w 486435"/>
              <a:gd name="connsiteY37" fmla="*/ 429317 h 503706"/>
              <a:gd name="connsiteX38" fmla="*/ 313916 w 486435"/>
              <a:gd name="connsiteY38" fmla="*/ 429317 h 503706"/>
              <a:gd name="connsiteX39" fmla="*/ 313916 w 486435"/>
              <a:gd name="connsiteY39" fmla="*/ 394468 h 503706"/>
              <a:gd name="connsiteX40" fmla="*/ 343111 w 486435"/>
              <a:gd name="connsiteY40" fmla="*/ 394468 h 503706"/>
              <a:gd name="connsiteX41" fmla="*/ 343111 w 486435"/>
              <a:gd name="connsiteY41" fmla="*/ 354110 h 503706"/>
              <a:gd name="connsiteX42" fmla="*/ 313916 w 486435"/>
              <a:gd name="connsiteY42" fmla="*/ 354110 h 503706"/>
              <a:gd name="connsiteX43" fmla="*/ 313916 w 486435"/>
              <a:gd name="connsiteY43" fmla="*/ 331668 h 503706"/>
              <a:gd name="connsiteX44" fmla="*/ 343111 w 486435"/>
              <a:gd name="connsiteY44" fmla="*/ 331668 h 503706"/>
              <a:gd name="connsiteX45" fmla="*/ 343111 w 486435"/>
              <a:gd name="connsiteY45" fmla="*/ 291311 h 503706"/>
              <a:gd name="connsiteX46" fmla="*/ 313916 w 486435"/>
              <a:gd name="connsiteY46" fmla="*/ 291311 h 503706"/>
              <a:gd name="connsiteX47" fmla="*/ 313916 w 486435"/>
              <a:gd name="connsiteY47" fmla="*/ 268869 h 503706"/>
              <a:gd name="connsiteX48" fmla="*/ 343111 w 486435"/>
              <a:gd name="connsiteY48" fmla="*/ 268869 h 503706"/>
              <a:gd name="connsiteX49" fmla="*/ 343111 w 486435"/>
              <a:gd name="connsiteY49" fmla="*/ 228512 h 503706"/>
              <a:gd name="connsiteX50" fmla="*/ 313916 w 486435"/>
              <a:gd name="connsiteY50" fmla="*/ 228512 h 503706"/>
              <a:gd name="connsiteX51" fmla="*/ 313916 w 486435"/>
              <a:gd name="connsiteY51" fmla="*/ 206070 h 503706"/>
              <a:gd name="connsiteX52" fmla="*/ 343111 w 486435"/>
              <a:gd name="connsiteY52" fmla="*/ 206070 h 503706"/>
              <a:gd name="connsiteX53" fmla="*/ 343111 w 486435"/>
              <a:gd name="connsiteY53" fmla="*/ 165712 h 503706"/>
              <a:gd name="connsiteX54" fmla="*/ 313916 w 486435"/>
              <a:gd name="connsiteY54" fmla="*/ 165712 h 503706"/>
              <a:gd name="connsiteX55" fmla="*/ 313916 w 486435"/>
              <a:gd name="connsiteY55" fmla="*/ 143270 h 503706"/>
              <a:gd name="connsiteX56" fmla="*/ 343111 w 486435"/>
              <a:gd name="connsiteY56" fmla="*/ 143270 h 503706"/>
              <a:gd name="connsiteX57" fmla="*/ 343111 w 486435"/>
              <a:gd name="connsiteY57" fmla="*/ 102913 h 503706"/>
              <a:gd name="connsiteX58" fmla="*/ 313916 w 486435"/>
              <a:gd name="connsiteY58" fmla="*/ 102913 h 503706"/>
              <a:gd name="connsiteX59" fmla="*/ 297008 w 486435"/>
              <a:gd name="connsiteY59" fmla="*/ 0 h 503706"/>
              <a:gd name="connsiteX60" fmla="*/ 297008 w 486435"/>
              <a:gd name="connsiteY60" fmla="*/ 43018 h 503706"/>
              <a:gd name="connsiteX61" fmla="*/ 296966 w 486435"/>
              <a:gd name="connsiteY61" fmla="*/ 43018 h 503706"/>
              <a:gd name="connsiteX62" fmla="*/ 296966 w 486435"/>
              <a:gd name="connsiteY62" fmla="*/ 456745 h 503706"/>
              <a:gd name="connsiteX63" fmla="*/ 297008 w 486435"/>
              <a:gd name="connsiteY63" fmla="*/ 456745 h 503706"/>
              <a:gd name="connsiteX64" fmla="*/ 297008 w 486435"/>
              <a:gd name="connsiteY64" fmla="*/ 503706 h 503706"/>
              <a:gd name="connsiteX65" fmla="*/ 0 w 486435"/>
              <a:gd name="connsiteY65" fmla="*/ 452213 h 503706"/>
              <a:gd name="connsiteX66" fmla="*/ 0 w 486435"/>
              <a:gd name="connsiteY66" fmla="*/ 51493 h 50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86435" h="503706">
                <a:moveTo>
                  <a:pt x="366016" y="354165"/>
                </a:moveTo>
                <a:lnTo>
                  <a:pt x="366016" y="394522"/>
                </a:lnTo>
                <a:lnTo>
                  <a:pt x="446077" y="394522"/>
                </a:lnTo>
                <a:lnTo>
                  <a:pt x="446077" y="354165"/>
                </a:lnTo>
                <a:close/>
                <a:moveTo>
                  <a:pt x="366016" y="291366"/>
                </a:moveTo>
                <a:lnTo>
                  <a:pt x="366016" y="331723"/>
                </a:lnTo>
                <a:lnTo>
                  <a:pt x="446077" y="331723"/>
                </a:lnTo>
                <a:lnTo>
                  <a:pt x="446077" y="291366"/>
                </a:lnTo>
                <a:close/>
                <a:moveTo>
                  <a:pt x="366016" y="228566"/>
                </a:moveTo>
                <a:lnTo>
                  <a:pt x="366016" y="268924"/>
                </a:lnTo>
                <a:lnTo>
                  <a:pt x="446077" y="268924"/>
                </a:lnTo>
                <a:lnTo>
                  <a:pt x="446077" y="228566"/>
                </a:lnTo>
                <a:close/>
                <a:moveTo>
                  <a:pt x="366016" y="165767"/>
                </a:moveTo>
                <a:lnTo>
                  <a:pt x="366016" y="206124"/>
                </a:lnTo>
                <a:lnTo>
                  <a:pt x="446077" y="206124"/>
                </a:lnTo>
                <a:lnTo>
                  <a:pt x="446077" y="165767"/>
                </a:lnTo>
                <a:close/>
                <a:moveTo>
                  <a:pt x="207859" y="154014"/>
                </a:moveTo>
                <a:lnTo>
                  <a:pt x="169246" y="156413"/>
                </a:lnTo>
                <a:lnTo>
                  <a:pt x="140451" y="226221"/>
                </a:lnTo>
                <a:lnTo>
                  <a:pt x="116236" y="159904"/>
                </a:lnTo>
                <a:lnTo>
                  <a:pt x="77842" y="162085"/>
                </a:lnTo>
                <a:lnTo>
                  <a:pt x="119072" y="249127"/>
                </a:lnTo>
                <a:lnTo>
                  <a:pt x="74133" y="335950"/>
                </a:lnTo>
                <a:lnTo>
                  <a:pt x="112091" y="337259"/>
                </a:lnTo>
                <a:lnTo>
                  <a:pt x="139360" y="269414"/>
                </a:lnTo>
                <a:lnTo>
                  <a:pt x="168373" y="340967"/>
                </a:lnTo>
                <a:lnTo>
                  <a:pt x="209604" y="343803"/>
                </a:lnTo>
                <a:lnTo>
                  <a:pt x="162265" y="248036"/>
                </a:lnTo>
                <a:close/>
                <a:moveTo>
                  <a:pt x="366016" y="102967"/>
                </a:moveTo>
                <a:lnTo>
                  <a:pt x="366016" y="143325"/>
                </a:lnTo>
                <a:lnTo>
                  <a:pt x="446077" y="143325"/>
                </a:lnTo>
                <a:lnTo>
                  <a:pt x="446077" y="102967"/>
                </a:lnTo>
                <a:close/>
                <a:moveTo>
                  <a:pt x="313916" y="68282"/>
                </a:moveTo>
                <a:lnTo>
                  <a:pt x="457682" y="68282"/>
                </a:lnTo>
                <a:lnTo>
                  <a:pt x="468873" y="70541"/>
                </a:lnTo>
                <a:cubicBezTo>
                  <a:pt x="479193" y="74906"/>
                  <a:pt x="486435" y="85125"/>
                  <a:pt x="486435" y="97035"/>
                </a:cubicBezTo>
                <a:lnTo>
                  <a:pt x="486435" y="400563"/>
                </a:lnTo>
                <a:cubicBezTo>
                  <a:pt x="486435" y="416444"/>
                  <a:pt x="473561" y="429317"/>
                  <a:pt x="457681" y="429317"/>
                </a:cubicBezTo>
                <a:lnTo>
                  <a:pt x="313916" y="429317"/>
                </a:lnTo>
                <a:lnTo>
                  <a:pt x="313916" y="394468"/>
                </a:lnTo>
                <a:lnTo>
                  <a:pt x="343111" y="394468"/>
                </a:lnTo>
                <a:lnTo>
                  <a:pt x="343111" y="354110"/>
                </a:lnTo>
                <a:lnTo>
                  <a:pt x="313916" y="354110"/>
                </a:lnTo>
                <a:lnTo>
                  <a:pt x="313916" y="331668"/>
                </a:lnTo>
                <a:lnTo>
                  <a:pt x="343111" y="331668"/>
                </a:lnTo>
                <a:lnTo>
                  <a:pt x="343111" y="291311"/>
                </a:lnTo>
                <a:lnTo>
                  <a:pt x="313916" y="291311"/>
                </a:lnTo>
                <a:lnTo>
                  <a:pt x="313916" y="268869"/>
                </a:lnTo>
                <a:lnTo>
                  <a:pt x="343111" y="268869"/>
                </a:lnTo>
                <a:lnTo>
                  <a:pt x="343111" y="228512"/>
                </a:lnTo>
                <a:lnTo>
                  <a:pt x="313916" y="228512"/>
                </a:lnTo>
                <a:lnTo>
                  <a:pt x="313916" y="206070"/>
                </a:lnTo>
                <a:lnTo>
                  <a:pt x="343111" y="206070"/>
                </a:lnTo>
                <a:lnTo>
                  <a:pt x="343111" y="165712"/>
                </a:lnTo>
                <a:lnTo>
                  <a:pt x="313916" y="165712"/>
                </a:lnTo>
                <a:lnTo>
                  <a:pt x="313916" y="143270"/>
                </a:lnTo>
                <a:lnTo>
                  <a:pt x="343111" y="143270"/>
                </a:lnTo>
                <a:lnTo>
                  <a:pt x="343111" y="102913"/>
                </a:lnTo>
                <a:lnTo>
                  <a:pt x="313916" y="102913"/>
                </a:lnTo>
                <a:close/>
                <a:moveTo>
                  <a:pt x="297008" y="0"/>
                </a:moveTo>
                <a:lnTo>
                  <a:pt x="297008" y="43018"/>
                </a:lnTo>
                <a:lnTo>
                  <a:pt x="296966" y="43018"/>
                </a:lnTo>
                <a:lnTo>
                  <a:pt x="296966" y="456745"/>
                </a:lnTo>
                <a:lnTo>
                  <a:pt x="297008" y="456745"/>
                </a:lnTo>
                <a:lnTo>
                  <a:pt x="297008" y="503706"/>
                </a:lnTo>
                <a:lnTo>
                  <a:pt x="0" y="452213"/>
                </a:lnTo>
                <a:lnTo>
                  <a:pt x="0" y="51493"/>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Rectangle 437"/>
          <p:cNvSpPr/>
          <p:nvPr/>
        </p:nvSpPr>
        <p:spPr bwMode="auto">
          <a:xfrm>
            <a:off x="7046827" y="4448441"/>
            <a:ext cx="2271087" cy="1605927"/>
          </a:xfrm>
          <a:prstGeom prst="rect">
            <a:avLst/>
          </a:prstGeom>
          <a:solidFill>
            <a:srgbClr val="0078D7">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TextBox 438"/>
          <p:cNvSpPr txBox="1"/>
          <p:nvPr/>
        </p:nvSpPr>
        <p:spPr>
          <a:xfrm>
            <a:off x="7148557" y="5276936"/>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440" name="TextBox 439"/>
          <p:cNvSpPr txBox="1"/>
          <p:nvPr/>
        </p:nvSpPr>
        <p:spPr>
          <a:xfrm>
            <a:off x="7696077" y="5350844"/>
            <a:ext cx="1373037" cy="522890"/>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Power BI </a:t>
            </a:r>
            <a:br>
              <a:rPr lang="en-US" sz="1371" kern="0" dirty="0">
                <a:solidFill>
                  <a:srgbClr val="0078D7"/>
                </a:solidFill>
                <a:latin typeface="Segoe UI Semibold" panose="020B0702040204020203" pitchFamily="34" charset="0"/>
                <a:cs typeface="Segoe UI Semibold" panose="020B0702040204020203" pitchFamily="34" charset="0"/>
              </a:rPr>
            </a:br>
            <a:r>
              <a:rPr lang="en-US" sz="1371" kern="0" dirty="0">
                <a:solidFill>
                  <a:srgbClr val="0078D7"/>
                </a:solidFill>
                <a:latin typeface="Segoe UI Semibold" panose="020B0702040204020203" pitchFamily="34" charset="0"/>
                <a:cs typeface="Segoe UI Semibold" panose="020B0702040204020203" pitchFamily="34" charset="0"/>
              </a:rPr>
              <a:t>Desktop</a:t>
            </a:r>
          </a:p>
        </p:txBody>
      </p:sp>
      <p:sp>
        <p:nvSpPr>
          <p:cNvPr id="441" name="TextBox 440"/>
          <p:cNvSpPr txBox="1"/>
          <p:nvPr/>
        </p:nvSpPr>
        <p:spPr>
          <a:xfrm>
            <a:off x="7153387" y="4559706"/>
            <a:ext cx="2061485" cy="627408"/>
          </a:xfrm>
          <a:prstGeom prst="rect">
            <a:avLst/>
          </a:prstGeom>
          <a:solidFill>
            <a:schemeClr val="bg1"/>
          </a:solidFill>
          <a:ln w="6350">
            <a:solidFill>
              <a:srgbClr val="0078D7"/>
            </a:solidFill>
            <a:prstDash val="dash"/>
          </a:ln>
        </p:spPr>
        <p:txBody>
          <a:bodyPr wrap="square" lIns="0" tIns="0" rIns="0" bIns="0" rtlCol="0" anchor="ctr">
            <a:noAutofit/>
          </a:bodyPr>
          <a:lstStyle/>
          <a:p>
            <a:pPr algn="ctr" defTabSz="896192">
              <a:lnSpc>
                <a:spcPct val="90000"/>
              </a:lnSpc>
              <a:spcAft>
                <a:spcPts val="588"/>
              </a:spcAft>
              <a:defRPr/>
            </a:pPr>
            <a:endParaRPr lang="en-US" sz="1961" kern="0" dirty="0">
              <a:solidFill>
                <a:schemeClr val="bg1"/>
              </a:solidFill>
              <a:latin typeface="+mj-lt"/>
            </a:endParaRPr>
          </a:p>
        </p:txBody>
      </p:sp>
      <p:sp>
        <p:nvSpPr>
          <p:cNvPr id="442" name="TextBox 441"/>
          <p:cNvSpPr txBox="1"/>
          <p:nvPr/>
        </p:nvSpPr>
        <p:spPr>
          <a:xfrm>
            <a:off x="7672578" y="4721688"/>
            <a:ext cx="1373037" cy="307604"/>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Visual Studio</a:t>
            </a:r>
          </a:p>
        </p:txBody>
      </p:sp>
      <p:sp>
        <p:nvSpPr>
          <p:cNvPr id="443" name="TextBox 442"/>
          <p:cNvSpPr txBox="1"/>
          <p:nvPr/>
        </p:nvSpPr>
        <p:spPr>
          <a:xfrm>
            <a:off x="6908904" y="3855068"/>
            <a:ext cx="3921319" cy="588272"/>
          </a:xfrm>
          <a:prstGeom prst="rect">
            <a:avLst/>
          </a:prstGeom>
          <a:noFill/>
        </p:spPr>
        <p:txBody>
          <a:bodyPr wrap="square" lIns="179259" tIns="89631" rIns="89631" bIns="179259" rtlCol="0" anchor="t">
            <a:noAutofit/>
          </a:bodyPr>
          <a:lstStyle/>
          <a:p>
            <a:pPr defTabSz="914201">
              <a:spcAft>
                <a:spcPts val="1200"/>
              </a:spcAft>
              <a:defRPr/>
            </a:pPr>
            <a:r>
              <a:rPr lang="en-US" sz="1400" b="1" kern="0" dirty="0">
                <a:solidFill>
                  <a:srgbClr val="0078D7"/>
                </a:solidFill>
              </a:rPr>
              <a:t>Authoring and </a:t>
            </a:r>
            <a:br>
              <a:rPr lang="en-US" sz="1400" b="1" kern="0" dirty="0">
                <a:solidFill>
                  <a:srgbClr val="0078D7"/>
                </a:solidFill>
              </a:rPr>
            </a:br>
            <a:r>
              <a:rPr lang="en-US" sz="1400" b="1" kern="0" dirty="0">
                <a:solidFill>
                  <a:srgbClr val="0078D7"/>
                </a:solidFill>
              </a:rPr>
              <a:t>development tools</a:t>
            </a:r>
          </a:p>
        </p:txBody>
      </p:sp>
      <p:sp>
        <p:nvSpPr>
          <p:cNvPr id="444" name="TextBox 443"/>
          <p:cNvSpPr txBox="1"/>
          <p:nvPr/>
        </p:nvSpPr>
        <p:spPr>
          <a:xfrm>
            <a:off x="144315" y="3855070"/>
            <a:ext cx="3921319" cy="402802"/>
          </a:xfrm>
          <a:prstGeom prst="rect">
            <a:avLst/>
          </a:prstGeom>
          <a:noFill/>
        </p:spPr>
        <p:txBody>
          <a:bodyPr wrap="square" lIns="179259" tIns="89631" rIns="89631" bIns="179259" rtlCol="0" anchor="t">
            <a:noAutofit/>
          </a:bodyPr>
          <a:lstStyle/>
          <a:p>
            <a:pPr defTabSz="914201">
              <a:spcAft>
                <a:spcPts val="1200"/>
              </a:spcAft>
              <a:defRPr/>
            </a:pPr>
            <a:r>
              <a:rPr lang="en-US" sz="1400" b="1" kern="0" dirty="0">
                <a:solidFill>
                  <a:srgbClr val="0078D7"/>
                </a:solidFill>
              </a:rPr>
              <a:t>On-premises </a:t>
            </a:r>
            <a:br>
              <a:rPr lang="en-US" sz="1400" b="1" kern="0" dirty="0">
                <a:solidFill>
                  <a:srgbClr val="0078D7"/>
                </a:solidFill>
              </a:rPr>
            </a:br>
            <a:r>
              <a:rPr lang="en-US" sz="1400" b="1" kern="0" dirty="0">
                <a:solidFill>
                  <a:srgbClr val="0078D7"/>
                </a:solidFill>
              </a:rPr>
              <a:t>data sources</a:t>
            </a:r>
          </a:p>
        </p:txBody>
      </p:sp>
      <p:grpSp>
        <p:nvGrpSpPr>
          <p:cNvPr id="445" name="Group 444"/>
          <p:cNvGrpSpPr/>
          <p:nvPr/>
        </p:nvGrpSpPr>
        <p:grpSpPr>
          <a:xfrm>
            <a:off x="11295062" y="6066108"/>
            <a:ext cx="569782" cy="706461"/>
            <a:chOff x="3331021" y="4536309"/>
            <a:chExt cx="1058862" cy="1312862"/>
          </a:xfrm>
        </p:grpSpPr>
        <p:sp>
          <p:nvSpPr>
            <p:cNvPr id="446" name="AutoShape 169"/>
            <p:cNvSpPr>
              <a:spLocks noChangeAspect="1" noChangeArrowheads="1" noTextEdit="1"/>
            </p:cNvSpPr>
            <p:nvPr/>
          </p:nvSpPr>
          <p:spPr bwMode="auto">
            <a:xfrm>
              <a:off x="3331021" y="4536309"/>
              <a:ext cx="1058862"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47" name="Rectangle 171"/>
            <p:cNvSpPr>
              <a:spLocks noChangeArrowheads="1"/>
            </p:cNvSpPr>
            <p:nvPr/>
          </p:nvSpPr>
          <p:spPr bwMode="auto">
            <a:xfrm>
              <a:off x="3464371" y="4903021"/>
              <a:ext cx="185737" cy="185737"/>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48" name="Rectangle 172"/>
            <p:cNvSpPr>
              <a:spLocks noChangeArrowheads="1"/>
            </p:cNvSpPr>
            <p:nvPr/>
          </p:nvSpPr>
          <p:spPr bwMode="auto">
            <a:xfrm>
              <a:off x="3572322" y="4665051"/>
              <a:ext cx="293687" cy="290358"/>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49" name="Rectangle 173"/>
            <p:cNvSpPr>
              <a:spLocks noChangeArrowheads="1"/>
            </p:cNvSpPr>
            <p:nvPr/>
          </p:nvSpPr>
          <p:spPr bwMode="auto">
            <a:xfrm>
              <a:off x="3866009" y="4665050"/>
              <a:ext cx="163513" cy="1184121"/>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50" name="Rectangle 174"/>
            <p:cNvSpPr>
              <a:spLocks noChangeArrowheads="1"/>
            </p:cNvSpPr>
            <p:nvPr/>
          </p:nvSpPr>
          <p:spPr bwMode="auto">
            <a:xfrm>
              <a:off x="3572321" y="4955409"/>
              <a:ext cx="319087" cy="89376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51" name="Rectangle 175"/>
            <p:cNvSpPr>
              <a:spLocks noChangeArrowheads="1"/>
            </p:cNvSpPr>
            <p:nvPr/>
          </p:nvSpPr>
          <p:spPr bwMode="auto">
            <a:xfrm>
              <a:off x="3650108" y="4903021"/>
              <a:ext cx="168275" cy="7461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52" name="Rectangle 176"/>
            <p:cNvSpPr>
              <a:spLocks noChangeArrowheads="1"/>
            </p:cNvSpPr>
            <p:nvPr/>
          </p:nvSpPr>
          <p:spPr bwMode="auto">
            <a:xfrm>
              <a:off x="3331021" y="4955409"/>
              <a:ext cx="241300" cy="893762"/>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53" name="Rectangle 177"/>
            <p:cNvSpPr>
              <a:spLocks noChangeArrowheads="1"/>
            </p:cNvSpPr>
            <p:nvPr/>
          </p:nvSpPr>
          <p:spPr bwMode="auto">
            <a:xfrm>
              <a:off x="3616771"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54" name="Rectangle 178"/>
            <p:cNvSpPr>
              <a:spLocks noChangeArrowheads="1"/>
            </p:cNvSpPr>
            <p:nvPr/>
          </p:nvSpPr>
          <p:spPr bwMode="auto">
            <a:xfrm>
              <a:off x="3683446"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55" name="Rectangle 179"/>
            <p:cNvSpPr>
              <a:spLocks noChangeArrowheads="1"/>
            </p:cNvSpPr>
            <p:nvPr/>
          </p:nvSpPr>
          <p:spPr bwMode="auto">
            <a:xfrm>
              <a:off x="3750121" y="4991921"/>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56" name="Rectangle 180"/>
            <p:cNvSpPr>
              <a:spLocks noChangeArrowheads="1"/>
            </p:cNvSpPr>
            <p:nvPr/>
          </p:nvSpPr>
          <p:spPr bwMode="auto">
            <a:xfrm>
              <a:off x="3818383" y="499192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57" name="Rectangle 181"/>
            <p:cNvSpPr>
              <a:spLocks noChangeArrowheads="1"/>
            </p:cNvSpPr>
            <p:nvPr/>
          </p:nvSpPr>
          <p:spPr bwMode="auto">
            <a:xfrm>
              <a:off x="3616771"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58" name="Rectangle 182"/>
            <p:cNvSpPr>
              <a:spLocks noChangeArrowheads="1"/>
            </p:cNvSpPr>
            <p:nvPr/>
          </p:nvSpPr>
          <p:spPr bwMode="auto">
            <a:xfrm>
              <a:off x="3683446"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59" name="Rectangle 183"/>
            <p:cNvSpPr>
              <a:spLocks noChangeArrowheads="1"/>
            </p:cNvSpPr>
            <p:nvPr/>
          </p:nvSpPr>
          <p:spPr bwMode="auto">
            <a:xfrm>
              <a:off x="3750121" y="5125271"/>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60" name="Rectangle 184"/>
            <p:cNvSpPr>
              <a:spLocks noChangeArrowheads="1"/>
            </p:cNvSpPr>
            <p:nvPr/>
          </p:nvSpPr>
          <p:spPr bwMode="auto">
            <a:xfrm>
              <a:off x="3818383" y="5125271"/>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61" name="Rectangle 185"/>
            <p:cNvSpPr>
              <a:spLocks noChangeArrowheads="1"/>
            </p:cNvSpPr>
            <p:nvPr/>
          </p:nvSpPr>
          <p:spPr bwMode="auto">
            <a:xfrm>
              <a:off x="3616771"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62" name="Rectangle 186"/>
            <p:cNvSpPr>
              <a:spLocks noChangeArrowheads="1"/>
            </p:cNvSpPr>
            <p:nvPr/>
          </p:nvSpPr>
          <p:spPr bwMode="auto">
            <a:xfrm>
              <a:off x="3683446"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63" name="Rectangle 187"/>
            <p:cNvSpPr>
              <a:spLocks noChangeArrowheads="1"/>
            </p:cNvSpPr>
            <p:nvPr/>
          </p:nvSpPr>
          <p:spPr bwMode="auto">
            <a:xfrm>
              <a:off x="3750121" y="526338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64" name="Rectangle 188"/>
            <p:cNvSpPr>
              <a:spLocks noChangeArrowheads="1"/>
            </p:cNvSpPr>
            <p:nvPr/>
          </p:nvSpPr>
          <p:spPr bwMode="auto">
            <a:xfrm>
              <a:off x="3818383" y="52633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65" name="Rectangle 189"/>
            <p:cNvSpPr>
              <a:spLocks noChangeArrowheads="1"/>
            </p:cNvSpPr>
            <p:nvPr/>
          </p:nvSpPr>
          <p:spPr bwMode="auto">
            <a:xfrm>
              <a:off x="3616771"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66" name="Rectangle 190"/>
            <p:cNvSpPr>
              <a:spLocks noChangeArrowheads="1"/>
            </p:cNvSpPr>
            <p:nvPr/>
          </p:nvSpPr>
          <p:spPr bwMode="auto">
            <a:xfrm>
              <a:off x="3683446"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67" name="Rectangle 191"/>
            <p:cNvSpPr>
              <a:spLocks noChangeArrowheads="1"/>
            </p:cNvSpPr>
            <p:nvPr/>
          </p:nvSpPr>
          <p:spPr bwMode="auto">
            <a:xfrm>
              <a:off x="3750121" y="539673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68" name="Rectangle 192"/>
            <p:cNvSpPr>
              <a:spLocks noChangeArrowheads="1"/>
            </p:cNvSpPr>
            <p:nvPr/>
          </p:nvSpPr>
          <p:spPr bwMode="auto">
            <a:xfrm>
              <a:off x="3818383"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69" name="Rectangle 193"/>
            <p:cNvSpPr>
              <a:spLocks noChangeArrowheads="1"/>
            </p:cNvSpPr>
            <p:nvPr/>
          </p:nvSpPr>
          <p:spPr bwMode="auto">
            <a:xfrm>
              <a:off x="3616771"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70" name="Rectangle 194"/>
            <p:cNvSpPr>
              <a:spLocks noChangeArrowheads="1"/>
            </p:cNvSpPr>
            <p:nvPr/>
          </p:nvSpPr>
          <p:spPr bwMode="auto">
            <a:xfrm>
              <a:off x="3683446"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71" name="Rectangle 195"/>
            <p:cNvSpPr>
              <a:spLocks noChangeArrowheads="1"/>
            </p:cNvSpPr>
            <p:nvPr/>
          </p:nvSpPr>
          <p:spPr bwMode="auto">
            <a:xfrm>
              <a:off x="3750121" y="553008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72" name="Rectangle 196"/>
            <p:cNvSpPr>
              <a:spLocks noChangeArrowheads="1"/>
            </p:cNvSpPr>
            <p:nvPr/>
          </p:nvSpPr>
          <p:spPr bwMode="auto">
            <a:xfrm>
              <a:off x="3818383"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73" name="Rectangle 197"/>
            <p:cNvSpPr>
              <a:spLocks noChangeArrowheads="1"/>
            </p:cNvSpPr>
            <p:nvPr/>
          </p:nvSpPr>
          <p:spPr bwMode="auto">
            <a:xfrm>
              <a:off x="3616771"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74" name="Rectangle 198"/>
            <p:cNvSpPr>
              <a:spLocks noChangeArrowheads="1"/>
            </p:cNvSpPr>
            <p:nvPr/>
          </p:nvSpPr>
          <p:spPr bwMode="auto">
            <a:xfrm>
              <a:off x="3683446"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75" name="Rectangle 199"/>
            <p:cNvSpPr>
              <a:spLocks noChangeArrowheads="1"/>
            </p:cNvSpPr>
            <p:nvPr/>
          </p:nvSpPr>
          <p:spPr bwMode="auto">
            <a:xfrm>
              <a:off x="3427858"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76" name="Rectangle 200"/>
            <p:cNvSpPr>
              <a:spLocks noChangeArrowheads="1"/>
            </p:cNvSpPr>
            <p:nvPr/>
          </p:nvSpPr>
          <p:spPr bwMode="auto">
            <a:xfrm>
              <a:off x="3494533"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77" name="Rectangle 201"/>
            <p:cNvSpPr>
              <a:spLocks noChangeArrowheads="1"/>
            </p:cNvSpPr>
            <p:nvPr/>
          </p:nvSpPr>
          <p:spPr bwMode="auto">
            <a:xfrm>
              <a:off x="3427858"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78" name="Rectangle 202"/>
            <p:cNvSpPr>
              <a:spLocks noChangeArrowheads="1"/>
            </p:cNvSpPr>
            <p:nvPr/>
          </p:nvSpPr>
          <p:spPr bwMode="auto">
            <a:xfrm>
              <a:off x="3494533"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79" name="Rectangle 203"/>
            <p:cNvSpPr>
              <a:spLocks noChangeArrowheads="1"/>
            </p:cNvSpPr>
            <p:nvPr/>
          </p:nvSpPr>
          <p:spPr bwMode="auto">
            <a:xfrm>
              <a:off x="3427858"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80" name="Rectangle 204"/>
            <p:cNvSpPr>
              <a:spLocks noChangeArrowheads="1"/>
            </p:cNvSpPr>
            <p:nvPr/>
          </p:nvSpPr>
          <p:spPr bwMode="auto">
            <a:xfrm>
              <a:off x="3494533"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81" name="Rectangle 205"/>
            <p:cNvSpPr>
              <a:spLocks noChangeArrowheads="1"/>
            </p:cNvSpPr>
            <p:nvPr/>
          </p:nvSpPr>
          <p:spPr bwMode="auto">
            <a:xfrm>
              <a:off x="3427858"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82" name="Rectangle 206"/>
            <p:cNvSpPr>
              <a:spLocks noChangeArrowheads="1"/>
            </p:cNvSpPr>
            <p:nvPr/>
          </p:nvSpPr>
          <p:spPr bwMode="auto">
            <a:xfrm>
              <a:off x="3494533"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83" name="Rectangle 207"/>
            <p:cNvSpPr>
              <a:spLocks noChangeArrowheads="1"/>
            </p:cNvSpPr>
            <p:nvPr/>
          </p:nvSpPr>
          <p:spPr bwMode="auto">
            <a:xfrm>
              <a:off x="3427858"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84" name="Rectangle 208"/>
            <p:cNvSpPr>
              <a:spLocks noChangeArrowheads="1"/>
            </p:cNvSpPr>
            <p:nvPr/>
          </p:nvSpPr>
          <p:spPr bwMode="auto">
            <a:xfrm>
              <a:off x="3494533"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85" name="Rectangle 209"/>
            <p:cNvSpPr>
              <a:spLocks noChangeArrowheads="1"/>
            </p:cNvSpPr>
            <p:nvPr/>
          </p:nvSpPr>
          <p:spPr bwMode="auto">
            <a:xfrm>
              <a:off x="3427858"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86" name="Rectangle 210"/>
            <p:cNvSpPr>
              <a:spLocks noChangeArrowheads="1"/>
            </p:cNvSpPr>
            <p:nvPr/>
          </p:nvSpPr>
          <p:spPr bwMode="auto">
            <a:xfrm>
              <a:off x="3494533"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87" name="Rectangle 211"/>
            <p:cNvSpPr>
              <a:spLocks noChangeArrowheads="1"/>
            </p:cNvSpPr>
            <p:nvPr/>
          </p:nvSpPr>
          <p:spPr bwMode="auto">
            <a:xfrm>
              <a:off x="3361183" y="499192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88" name="Rectangle 212"/>
            <p:cNvSpPr>
              <a:spLocks noChangeArrowheads="1"/>
            </p:cNvSpPr>
            <p:nvPr/>
          </p:nvSpPr>
          <p:spPr bwMode="auto">
            <a:xfrm>
              <a:off x="3361183" y="5125271"/>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89" name="Rectangle 213"/>
            <p:cNvSpPr>
              <a:spLocks noChangeArrowheads="1"/>
            </p:cNvSpPr>
            <p:nvPr/>
          </p:nvSpPr>
          <p:spPr bwMode="auto">
            <a:xfrm>
              <a:off x="3361183" y="52633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90" name="Rectangle 214"/>
            <p:cNvSpPr>
              <a:spLocks noChangeArrowheads="1"/>
            </p:cNvSpPr>
            <p:nvPr/>
          </p:nvSpPr>
          <p:spPr bwMode="auto">
            <a:xfrm>
              <a:off x="3361183"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91" name="Rectangle 215"/>
            <p:cNvSpPr>
              <a:spLocks noChangeArrowheads="1"/>
            </p:cNvSpPr>
            <p:nvPr/>
          </p:nvSpPr>
          <p:spPr bwMode="auto">
            <a:xfrm>
              <a:off x="3361183"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92" name="Rectangle 216"/>
            <p:cNvSpPr>
              <a:spLocks noChangeArrowheads="1"/>
            </p:cNvSpPr>
            <p:nvPr/>
          </p:nvSpPr>
          <p:spPr bwMode="auto">
            <a:xfrm>
              <a:off x="3361183"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93" name="Rectangle 217"/>
            <p:cNvSpPr>
              <a:spLocks noChangeArrowheads="1"/>
            </p:cNvSpPr>
            <p:nvPr/>
          </p:nvSpPr>
          <p:spPr bwMode="auto">
            <a:xfrm>
              <a:off x="3750121" y="5663434"/>
              <a:ext cx="3492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94" name="Rectangle 218"/>
            <p:cNvSpPr>
              <a:spLocks noChangeArrowheads="1"/>
            </p:cNvSpPr>
            <p:nvPr/>
          </p:nvSpPr>
          <p:spPr bwMode="auto">
            <a:xfrm>
              <a:off x="3818383"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95" name="Rectangle 219"/>
            <p:cNvSpPr>
              <a:spLocks noChangeArrowheads="1"/>
            </p:cNvSpPr>
            <p:nvPr/>
          </p:nvSpPr>
          <p:spPr bwMode="auto">
            <a:xfrm>
              <a:off x="3885058" y="5293546"/>
              <a:ext cx="249237" cy="555625"/>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96" name="Rectangle 220"/>
            <p:cNvSpPr>
              <a:spLocks noChangeArrowheads="1"/>
            </p:cNvSpPr>
            <p:nvPr/>
          </p:nvSpPr>
          <p:spPr bwMode="auto">
            <a:xfrm>
              <a:off x="3993008" y="53967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97" name="Rectangle 221"/>
            <p:cNvSpPr>
              <a:spLocks noChangeArrowheads="1"/>
            </p:cNvSpPr>
            <p:nvPr/>
          </p:nvSpPr>
          <p:spPr bwMode="auto">
            <a:xfrm>
              <a:off x="4062858" y="539673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98" name="Rectangle 222"/>
            <p:cNvSpPr>
              <a:spLocks noChangeArrowheads="1"/>
            </p:cNvSpPr>
            <p:nvPr/>
          </p:nvSpPr>
          <p:spPr bwMode="auto">
            <a:xfrm>
              <a:off x="3993008" y="553008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499" name="Rectangle 223"/>
            <p:cNvSpPr>
              <a:spLocks noChangeArrowheads="1"/>
            </p:cNvSpPr>
            <p:nvPr/>
          </p:nvSpPr>
          <p:spPr bwMode="auto">
            <a:xfrm>
              <a:off x="4062858" y="553008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00" name="Rectangle 224"/>
            <p:cNvSpPr>
              <a:spLocks noChangeArrowheads="1"/>
            </p:cNvSpPr>
            <p:nvPr/>
          </p:nvSpPr>
          <p:spPr bwMode="auto">
            <a:xfrm>
              <a:off x="3993008" y="5663434"/>
              <a:ext cx="33337"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01" name="Rectangle 225"/>
            <p:cNvSpPr>
              <a:spLocks noChangeArrowheads="1"/>
            </p:cNvSpPr>
            <p:nvPr/>
          </p:nvSpPr>
          <p:spPr bwMode="auto">
            <a:xfrm>
              <a:off x="4062858" y="5663434"/>
              <a:ext cx="30162"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02" name="Rectangle 226"/>
            <p:cNvSpPr>
              <a:spLocks noChangeArrowheads="1"/>
            </p:cNvSpPr>
            <p:nvPr/>
          </p:nvSpPr>
          <p:spPr bwMode="auto">
            <a:xfrm>
              <a:off x="3924746" y="539673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03" name="Rectangle 227"/>
            <p:cNvSpPr>
              <a:spLocks noChangeArrowheads="1"/>
            </p:cNvSpPr>
            <p:nvPr/>
          </p:nvSpPr>
          <p:spPr bwMode="auto">
            <a:xfrm>
              <a:off x="3924746" y="553008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04" name="Rectangle 228"/>
            <p:cNvSpPr>
              <a:spLocks noChangeArrowheads="1"/>
            </p:cNvSpPr>
            <p:nvPr/>
          </p:nvSpPr>
          <p:spPr bwMode="auto">
            <a:xfrm>
              <a:off x="3924746" y="5663434"/>
              <a:ext cx="34925" cy="63500"/>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05" name="Rectangle 229"/>
            <p:cNvSpPr>
              <a:spLocks noChangeArrowheads="1"/>
            </p:cNvSpPr>
            <p:nvPr/>
          </p:nvSpPr>
          <p:spPr bwMode="auto">
            <a:xfrm>
              <a:off x="4134296" y="5293546"/>
              <a:ext cx="252412" cy="555625"/>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06" name="Rectangle 230"/>
            <p:cNvSpPr>
              <a:spLocks noChangeArrowheads="1"/>
            </p:cNvSpPr>
            <p:nvPr/>
          </p:nvSpPr>
          <p:spPr bwMode="auto">
            <a:xfrm>
              <a:off x="4245421" y="53967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07" name="Rectangle 231"/>
            <p:cNvSpPr>
              <a:spLocks noChangeArrowheads="1"/>
            </p:cNvSpPr>
            <p:nvPr/>
          </p:nvSpPr>
          <p:spPr bwMode="auto">
            <a:xfrm>
              <a:off x="4312096" y="53967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08" name="Rectangle 232"/>
            <p:cNvSpPr>
              <a:spLocks noChangeArrowheads="1"/>
            </p:cNvSpPr>
            <p:nvPr/>
          </p:nvSpPr>
          <p:spPr bwMode="auto">
            <a:xfrm>
              <a:off x="4245421" y="553008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09" name="Rectangle 233"/>
            <p:cNvSpPr>
              <a:spLocks noChangeArrowheads="1"/>
            </p:cNvSpPr>
            <p:nvPr/>
          </p:nvSpPr>
          <p:spPr bwMode="auto">
            <a:xfrm>
              <a:off x="4312096" y="553008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10" name="Rectangle 234"/>
            <p:cNvSpPr>
              <a:spLocks noChangeArrowheads="1"/>
            </p:cNvSpPr>
            <p:nvPr/>
          </p:nvSpPr>
          <p:spPr bwMode="auto">
            <a:xfrm>
              <a:off x="4245421" y="56634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11" name="Rectangle 235"/>
            <p:cNvSpPr>
              <a:spLocks noChangeArrowheads="1"/>
            </p:cNvSpPr>
            <p:nvPr/>
          </p:nvSpPr>
          <p:spPr bwMode="auto">
            <a:xfrm>
              <a:off x="4312096" y="5663434"/>
              <a:ext cx="33337"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12" name="Rectangle 236"/>
            <p:cNvSpPr>
              <a:spLocks noChangeArrowheads="1"/>
            </p:cNvSpPr>
            <p:nvPr/>
          </p:nvSpPr>
          <p:spPr bwMode="auto">
            <a:xfrm>
              <a:off x="4178746" y="53967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13" name="Rectangle 237"/>
            <p:cNvSpPr>
              <a:spLocks noChangeArrowheads="1"/>
            </p:cNvSpPr>
            <p:nvPr/>
          </p:nvSpPr>
          <p:spPr bwMode="auto">
            <a:xfrm>
              <a:off x="4178746" y="553008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14" name="Rectangle 238"/>
            <p:cNvSpPr>
              <a:spLocks noChangeArrowheads="1"/>
            </p:cNvSpPr>
            <p:nvPr/>
          </p:nvSpPr>
          <p:spPr bwMode="auto">
            <a:xfrm>
              <a:off x="4178746" y="5663434"/>
              <a:ext cx="285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15" name="Rectangle 239"/>
            <p:cNvSpPr>
              <a:spLocks noChangeArrowheads="1"/>
            </p:cNvSpPr>
            <p:nvPr/>
          </p:nvSpPr>
          <p:spPr bwMode="auto">
            <a:xfrm>
              <a:off x="3993008" y="5199884"/>
              <a:ext cx="225425" cy="93662"/>
            </a:xfrm>
            <a:prstGeom prst="rect">
              <a:avLst/>
            </a:prstGeom>
            <a:solidFill>
              <a:schemeClr val="bg1"/>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sp>
          <p:nvSpPr>
            <p:cNvPr id="516" name="Rectangle 240"/>
            <p:cNvSpPr>
              <a:spLocks noChangeArrowheads="1"/>
            </p:cNvSpPr>
            <p:nvPr/>
          </p:nvSpPr>
          <p:spPr bwMode="auto">
            <a:xfrm>
              <a:off x="4218433" y="5199884"/>
              <a:ext cx="168275" cy="93662"/>
            </a:xfrm>
            <a:prstGeom prst="rect">
              <a:avLst/>
            </a:prstGeom>
            <a:solidFill>
              <a:srgbClr val="0078D7"/>
            </a:solidFill>
            <a:ln>
              <a:noFill/>
            </a:ln>
          </p:spPr>
          <p:txBody>
            <a:bodyPr vert="horz" wrap="square" lIns="91427" tIns="45713" rIns="91427" bIns="45713" numCol="1" anchor="t" anchorCtr="0" compatLnSpc="1">
              <a:prstTxWarp prst="textNoShape">
                <a:avLst/>
              </a:prstTxWarp>
            </a:bodyPr>
            <a:lstStyle/>
            <a:p>
              <a:pPr defTabSz="914201">
                <a:defRPr/>
              </a:pPr>
              <a:endParaRPr lang="en-US" kern="0">
                <a:solidFill>
                  <a:sysClr val="windowText" lastClr="000000"/>
                </a:solidFill>
              </a:endParaRPr>
            </a:p>
          </p:txBody>
        </p:sp>
      </p:grpSp>
      <p:cxnSp>
        <p:nvCxnSpPr>
          <p:cNvPr id="517" name="Straight Arrow Connector 516"/>
          <p:cNvCxnSpPr/>
          <p:nvPr/>
        </p:nvCxnSpPr>
        <p:spPr>
          <a:xfrm flipH="1">
            <a:off x="4829007" y="5271050"/>
            <a:ext cx="1594622" cy="0"/>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8" name="Straight Arrow Connector 517"/>
          <p:cNvCxnSpPr/>
          <p:nvPr/>
        </p:nvCxnSpPr>
        <p:spPr>
          <a:xfrm flipV="1">
            <a:off x="6418770" y="4241232"/>
            <a:ext cx="0" cy="1029819"/>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9" name="TextBox 518"/>
          <p:cNvSpPr txBox="1"/>
          <p:nvPr/>
        </p:nvSpPr>
        <p:spPr>
          <a:xfrm>
            <a:off x="4746241" y="4980476"/>
            <a:ext cx="1767828" cy="253751"/>
          </a:xfrm>
          <a:prstGeom prst="rect">
            <a:avLst/>
          </a:prstGeom>
          <a:noFill/>
        </p:spPr>
        <p:txBody>
          <a:bodyPr wrap="square" rtlCol="0">
            <a:spAutoFit/>
          </a:bodyPr>
          <a:lstStyle/>
          <a:p>
            <a:pPr defTabSz="914201">
              <a:defRPr/>
            </a:pPr>
            <a:r>
              <a:rPr lang="en-US" sz="1028" b="1" kern="0" dirty="0">
                <a:solidFill>
                  <a:sysClr val="windowText" lastClr="000000"/>
                </a:solidFill>
              </a:rPr>
              <a:t>DirectQuery</a:t>
            </a:r>
          </a:p>
        </p:txBody>
      </p:sp>
      <p:sp>
        <p:nvSpPr>
          <p:cNvPr id="520" name="TextBox 519"/>
          <p:cNvSpPr txBox="1"/>
          <p:nvPr/>
        </p:nvSpPr>
        <p:spPr>
          <a:xfrm>
            <a:off x="4746241" y="5318968"/>
            <a:ext cx="1767828" cy="253751"/>
          </a:xfrm>
          <a:prstGeom prst="rect">
            <a:avLst/>
          </a:prstGeom>
          <a:noFill/>
        </p:spPr>
        <p:txBody>
          <a:bodyPr wrap="square" rtlCol="0">
            <a:spAutoFit/>
          </a:bodyPr>
          <a:lstStyle/>
          <a:p>
            <a:pPr defTabSz="914201">
              <a:defRPr/>
            </a:pPr>
            <a:r>
              <a:rPr lang="en-US" sz="1028" b="1" kern="0" dirty="0">
                <a:solidFill>
                  <a:sysClr val="windowText" lastClr="000000"/>
                </a:solidFill>
              </a:rPr>
              <a:t>Cached Model</a:t>
            </a:r>
          </a:p>
        </p:txBody>
      </p:sp>
      <p:cxnSp>
        <p:nvCxnSpPr>
          <p:cNvPr id="521" name="Straight Arrow Connector 520"/>
          <p:cNvCxnSpPr/>
          <p:nvPr/>
        </p:nvCxnSpPr>
        <p:spPr>
          <a:xfrm>
            <a:off x="7279567" y="2955284"/>
            <a:ext cx="0" cy="890157"/>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2" name="Freeform 13"/>
          <p:cNvSpPr>
            <a:spLocks noChangeAspect="1" noEditPoints="1"/>
          </p:cNvSpPr>
          <p:nvPr/>
        </p:nvSpPr>
        <p:spPr bwMode="black">
          <a:xfrm>
            <a:off x="7259525" y="4689168"/>
            <a:ext cx="375015" cy="375484"/>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rgbClr val="0078D7"/>
          </a:solidFill>
          <a:ln>
            <a:noFill/>
          </a:ln>
        </p:spPr>
        <p:txBody>
          <a:bodyPr vert="horz" wrap="square" lIns="89631" tIns="44814" rIns="89631" bIns="44814" numCol="1" anchor="t" anchorCtr="0" compatLnSpc="1">
            <a:prstTxWarp prst="textNoShape">
              <a:avLst/>
            </a:prstTxWarp>
          </a:bodyPr>
          <a:lstStyle/>
          <a:p>
            <a:pPr defTabSz="914168">
              <a:defRPr/>
            </a:pPr>
            <a:endParaRPr lang="en-US" sz="1765" kern="0" dirty="0">
              <a:solidFill>
                <a:srgbClr val="FFFFFF"/>
              </a:solidFill>
              <a:latin typeface="Segoe UI"/>
            </a:endParaRPr>
          </a:p>
        </p:txBody>
      </p:sp>
      <p:sp>
        <p:nvSpPr>
          <p:cNvPr id="523" name="TextBox 522"/>
          <p:cNvSpPr txBox="1"/>
          <p:nvPr/>
        </p:nvSpPr>
        <p:spPr>
          <a:xfrm>
            <a:off x="6023338" y="3306195"/>
            <a:ext cx="782392" cy="253751"/>
          </a:xfrm>
          <a:prstGeom prst="rect">
            <a:avLst/>
          </a:prstGeom>
          <a:noFill/>
        </p:spPr>
        <p:txBody>
          <a:bodyPr wrap="square" rtlCol="0">
            <a:spAutoFit/>
          </a:bodyPr>
          <a:lstStyle/>
          <a:p>
            <a:pPr algn="ctr" defTabSz="914201">
              <a:defRPr/>
            </a:pPr>
            <a:r>
              <a:rPr lang="en-US" sz="1028" b="1" kern="0" dirty="0">
                <a:solidFill>
                  <a:srgbClr val="0078D7"/>
                </a:solidFill>
              </a:rPr>
              <a:t>Gateway</a:t>
            </a:r>
          </a:p>
        </p:txBody>
      </p:sp>
      <p:sp>
        <p:nvSpPr>
          <p:cNvPr id="524" name="TextBox 523"/>
          <p:cNvSpPr txBox="1"/>
          <p:nvPr/>
        </p:nvSpPr>
        <p:spPr>
          <a:xfrm>
            <a:off x="3091825" y="2257234"/>
            <a:ext cx="1547211" cy="522890"/>
          </a:xfrm>
          <a:prstGeom prst="rect">
            <a:avLst/>
          </a:prstGeom>
          <a:noFill/>
        </p:spPr>
        <p:txBody>
          <a:bodyPr wrap="square" rtlCol="0">
            <a:spAutoFit/>
          </a:bodyPr>
          <a:lstStyle/>
          <a:p>
            <a:pPr defTabSz="896192">
              <a:defRPr/>
            </a:pPr>
            <a:r>
              <a:rPr lang="en-US" sz="1371" kern="0" dirty="0">
                <a:solidFill>
                  <a:srgbClr val="0078D7"/>
                </a:solidFill>
                <a:latin typeface="Segoe UI Semibold" panose="020B0702040204020203" pitchFamily="34" charset="0"/>
                <a:cs typeface="Segoe UI Semibold" panose="020B0702040204020203" pitchFamily="34" charset="0"/>
              </a:rPr>
              <a:t>Other</a:t>
            </a:r>
            <a:r>
              <a:rPr lang="en-US" sz="1371" kern="0">
                <a:solidFill>
                  <a:srgbClr val="0078D7"/>
                </a:solidFill>
                <a:latin typeface="Segoe UI Semibold" panose="020B0702040204020203" pitchFamily="34" charset="0"/>
                <a:cs typeface="Segoe UI Semibold" panose="020B0702040204020203" pitchFamily="34" charset="0"/>
              </a:rPr>
              <a:t> data sources</a:t>
            </a:r>
            <a:endParaRPr lang="en-US" sz="1371" kern="0" dirty="0">
              <a:solidFill>
                <a:srgbClr val="0078D7"/>
              </a:solidFill>
              <a:latin typeface="Segoe UI Semibold" panose="020B0702040204020203" pitchFamily="34" charset="0"/>
              <a:cs typeface="Segoe UI Semibold" panose="020B0702040204020203" pitchFamily="34" charset="0"/>
            </a:endParaRPr>
          </a:p>
        </p:txBody>
      </p:sp>
      <p:sp>
        <p:nvSpPr>
          <p:cNvPr id="525" name="TextBox 524"/>
          <p:cNvSpPr txBox="1"/>
          <p:nvPr/>
        </p:nvSpPr>
        <p:spPr>
          <a:xfrm>
            <a:off x="9499814" y="1405552"/>
            <a:ext cx="2472252" cy="408905"/>
          </a:xfrm>
          <a:prstGeom prst="rect">
            <a:avLst/>
          </a:prstGeom>
          <a:noFill/>
        </p:spPr>
        <p:txBody>
          <a:bodyPr wrap="square" lIns="179259" tIns="89631" rIns="89631" bIns="179259" rtlCol="0" anchor="t">
            <a:noAutofit/>
          </a:bodyPr>
          <a:lstStyle/>
          <a:p>
            <a:pPr defTabSz="896192">
              <a:spcAft>
                <a:spcPts val="588"/>
              </a:spcAft>
              <a:defRPr/>
            </a:pPr>
            <a:r>
              <a:rPr lang="en-US" sz="1400" b="1" kern="0" dirty="0">
                <a:solidFill>
                  <a:srgbClr val="0078D7"/>
                </a:solidFill>
              </a:rPr>
              <a:t>Cloud </a:t>
            </a:r>
            <a:br>
              <a:rPr lang="en-US" sz="1400" b="1" kern="0" dirty="0">
                <a:solidFill>
                  <a:srgbClr val="0078D7"/>
                </a:solidFill>
              </a:rPr>
            </a:br>
            <a:r>
              <a:rPr lang="en-US" sz="1400" b="1" kern="0" dirty="0">
                <a:solidFill>
                  <a:srgbClr val="0078D7"/>
                </a:solidFill>
              </a:rPr>
              <a:t>visualization tools</a:t>
            </a:r>
          </a:p>
        </p:txBody>
      </p:sp>
      <p:sp>
        <p:nvSpPr>
          <p:cNvPr id="526" name="TextBox 525"/>
          <p:cNvSpPr txBox="1"/>
          <p:nvPr/>
        </p:nvSpPr>
        <p:spPr>
          <a:xfrm>
            <a:off x="9499814" y="3855069"/>
            <a:ext cx="2472252" cy="408905"/>
          </a:xfrm>
          <a:prstGeom prst="rect">
            <a:avLst/>
          </a:prstGeom>
          <a:noFill/>
        </p:spPr>
        <p:txBody>
          <a:bodyPr wrap="square" lIns="179259" tIns="89631" rIns="89631" bIns="179259" rtlCol="0" anchor="t">
            <a:noAutofit/>
          </a:bodyPr>
          <a:lstStyle/>
          <a:p>
            <a:pPr defTabSz="896192">
              <a:spcAft>
                <a:spcPts val="588"/>
              </a:spcAft>
              <a:defRPr/>
            </a:pPr>
            <a:r>
              <a:rPr lang="en-US" sz="1400" b="1" kern="0" dirty="0">
                <a:solidFill>
                  <a:srgbClr val="0078D7"/>
                </a:solidFill>
              </a:rPr>
              <a:t>On-premises  visualization tools</a:t>
            </a:r>
          </a:p>
        </p:txBody>
      </p:sp>
      <p:sp>
        <p:nvSpPr>
          <p:cNvPr id="527" name="Rectangle 526"/>
          <p:cNvSpPr/>
          <p:nvPr/>
        </p:nvSpPr>
        <p:spPr>
          <a:xfrm>
            <a:off x="5604483" y="1859209"/>
            <a:ext cx="1620989" cy="415183"/>
          </a:xfrm>
          <a:prstGeom prst="rect">
            <a:avLst/>
          </a:prstGeom>
        </p:spPr>
        <p:txBody>
          <a:bodyPr wrap="square">
            <a:spAutoFit/>
          </a:bodyPr>
          <a:lstStyle/>
          <a:p>
            <a:pPr algn="ctr" defTabSz="896192">
              <a:defRPr/>
            </a:pPr>
            <a:r>
              <a:rPr lang="en-US" sz="1028" b="1" kern="0" dirty="0">
                <a:solidFill>
                  <a:srgbClr val="0078D7"/>
                </a:solidFill>
              </a:rPr>
              <a:t>Azure </a:t>
            </a:r>
            <a:br>
              <a:rPr lang="en-US" sz="1028" b="1" kern="0" dirty="0">
                <a:solidFill>
                  <a:srgbClr val="0078D7"/>
                </a:solidFill>
              </a:rPr>
            </a:br>
            <a:r>
              <a:rPr lang="en-US" sz="1028" b="1" kern="0" dirty="0">
                <a:solidFill>
                  <a:srgbClr val="0078D7"/>
                </a:solidFill>
              </a:rPr>
              <a:t>Analysis Services</a:t>
            </a:r>
          </a:p>
        </p:txBody>
      </p:sp>
      <p:cxnSp>
        <p:nvCxnSpPr>
          <p:cNvPr id="528" name="Straight Arrow Connector 527"/>
          <p:cNvCxnSpPr/>
          <p:nvPr/>
        </p:nvCxnSpPr>
        <p:spPr>
          <a:xfrm>
            <a:off x="9409535" y="5224344"/>
            <a:ext cx="182854" cy="1"/>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p:cNvCxnSpPr/>
          <p:nvPr/>
        </p:nvCxnSpPr>
        <p:spPr>
          <a:xfrm flipH="1" flipV="1">
            <a:off x="9396481" y="2752060"/>
            <a:ext cx="8894" cy="2479091"/>
          </a:xfrm>
          <a:prstGeom prst="straightConnector1">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0" name="Straight Arrow Connector 529"/>
          <p:cNvCxnSpPr/>
          <p:nvPr/>
        </p:nvCxnSpPr>
        <p:spPr>
          <a:xfrm flipH="1">
            <a:off x="7046827" y="2754282"/>
            <a:ext cx="2492230" cy="0"/>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31" name="Freeform 428"/>
          <p:cNvSpPr>
            <a:spLocks noChangeAspect="1"/>
          </p:cNvSpPr>
          <p:nvPr/>
        </p:nvSpPr>
        <p:spPr bwMode="black">
          <a:xfrm>
            <a:off x="5744667" y="2273869"/>
            <a:ext cx="1391350" cy="82284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06" tIns="44805" rIns="89606" bIns="44805" numCol="1" anchor="t" anchorCtr="0" compatLnSpc="1">
            <a:prstTxWarp prst="textNoShape">
              <a:avLst/>
            </a:prstTxWarp>
          </a:bodyPr>
          <a:lstStyle/>
          <a:p>
            <a:pPr defTabSz="914201">
              <a:defRPr/>
            </a:pPr>
            <a:endParaRPr lang="en-US" sz="1764" kern="0" dirty="0">
              <a:solidFill>
                <a:sysClr val="windowText" lastClr="000000"/>
              </a:solidFill>
            </a:endParaRPr>
          </a:p>
        </p:txBody>
      </p:sp>
      <p:cxnSp>
        <p:nvCxnSpPr>
          <p:cNvPr id="532" name="Straight Arrow Connector 531"/>
          <p:cNvCxnSpPr/>
          <p:nvPr/>
        </p:nvCxnSpPr>
        <p:spPr>
          <a:xfrm flipH="1">
            <a:off x="4819908" y="2754282"/>
            <a:ext cx="973050" cy="0"/>
          </a:xfrm>
          <a:prstGeom prst="straightConnector1">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3" name="Straight Arrow Connector 532"/>
          <p:cNvCxnSpPr/>
          <p:nvPr/>
        </p:nvCxnSpPr>
        <p:spPr>
          <a:xfrm flipH="1">
            <a:off x="7054458" y="2962263"/>
            <a:ext cx="224857" cy="0"/>
          </a:xfrm>
          <a:prstGeom prst="straightConnector1">
            <a:avLst/>
          </a:prstGeom>
          <a:ln w="127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4" name="Freeform 271"/>
          <p:cNvSpPr/>
          <p:nvPr/>
        </p:nvSpPr>
        <p:spPr>
          <a:xfrm>
            <a:off x="9882136" y="2271158"/>
            <a:ext cx="388184"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5" name="Freeform 271"/>
          <p:cNvSpPr/>
          <p:nvPr/>
        </p:nvSpPr>
        <p:spPr>
          <a:xfrm>
            <a:off x="9882136" y="2966290"/>
            <a:ext cx="388184"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6" name="Freeform 271"/>
          <p:cNvSpPr/>
          <p:nvPr/>
        </p:nvSpPr>
        <p:spPr>
          <a:xfrm>
            <a:off x="7256358" y="5470983"/>
            <a:ext cx="388184" cy="293078"/>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0078D7"/>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7" name="TextBox 536"/>
          <p:cNvSpPr txBox="1"/>
          <p:nvPr/>
        </p:nvSpPr>
        <p:spPr>
          <a:xfrm>
            <a:off x="417784" y="6156357"/>
            <a:ext cx="2959871" cy="124650"/>
          </a:xfrm>
          <a:prstGeom prst="rect">
            <a:avLst/>
          </a:prstGeom>
          <a:noFill/>
        </p:spPr>
        <p:txBody>
          <a:bodyPr wrap="square" lIns="0" tIns="0" rIns="0" bIns="0" rtlCol="0">
            <a:spAutoFit/>
          </a:bodyPr>
          <a:lstStyle/>
          <a:p>
            <a:pPr defTabSz="914201">
              <a:lnSpc>
                <a:spcPct val="90000"/>
              </a:lnSpc>
              <a:spcAft>
                <a:spcPts val="600"/>
              </a:spcAft>
              <a:defRPr/>
            </a:pPr>
            <a:r>
              <a:rPr lang="en-US" sz="900" b="1" kern="0" dirty="0">
                <a:gradFill>
                  <a:gsLst>
                    <a:gs pos="2917">
                      <a:schemeClr val="tx1"/>
                    </a:gs>
                    <a:gs pos="30000">
                      <a:schemeClr val="tx1"/>
                    </a:gs>
                  </a:gsLst>
                  <a:lin ang="5400000" scaled="0"/>
                </a:gradFill>
              </a:rPr>
              <a:t>Note: </a:t>
            </a:r>
            <a:r>
              <a:rPr lang="en-US" sz="900" kern="0" dirty="0">
                <a:gradFill>
                  <a:gsLst>
                    <a:gs pos="2917">
                      <a:schemeClr val="tx1"/>
                    </a:gs>
                    <a:gs pos="30000">
                      <a:schemeClr val="tx1"/>
                    </a:gs>
                  </a:gsLst>
                  <a:lin ang="5400000" scaled="0"/>
                </a:gradFill>
              </a:rPr>
              <a:t>not all capabilities available at public preview</a:t>
            </a:r>
          </a:p>
        </p:txBody>
      </p:sp>
      <p:pic>
        <p:nvPicPr>
          <p:cNvPr id="538" name="Picture 5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6187" y="2321763"/>
            <a:ext cx="914270" cy="914270"/>
          </a:xfrm>
          <a:prstGeom prst="rect">
            <a:avLst/>
          </a:prstGeom>
        </p:spPr>
      </p:pic>
      <p:grpSp>
        <p:nvGrpSpPr>
          <p:cNvPr id="540" name="Group 30"/>
          <p:cNvGrpSpPr>
            <a:grpSpLocks noChangeAspect="1"/>
          </p:cNvGrpSpPr>
          <p:nvPr/>
        </p:nvGrpSpPr>
        <p:grpSpPr bwMode="auto">
          <a:xfrm>
            <a:off x="463518" y="5377765"/>
            <a:ext cx="339591" cy="446540"/>
            <a:chOff x="2455" y="3797"/>
            <a:chExt cx="308" cy="405"/>
          </a:xfrm>
        </p:grpSpPr>
        <p:sp>
          <p:nvSpPr>
            <p:cNvPr id="541"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542"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543"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544"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545"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546"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sp>
          <p:nvSpPr>
            <p:cNvPr id="547"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4" rIns="89631" bIns="44814" numCol="1" anchor="t" anchorCtr="0" compatLnSpc="1">
              <a:prstTxWarp prst="textNoShape">
                <a:avLst/>
              </a:prstTxWarp>
            </a:bodyPr>
            <a:lstStyle/>
            <a:p>
              <a:pPr defTabSz="896192">
                <a:defRPr/>
              </a:pPr>
              <a:endParaRPr lang="en-US" sz="1765" kern="0">
                <a:solidFill>
                  <a:sysClr val="windowText" lastClr="000000"/>
                </a:solidFill>
              </a:endParaRPr>
            </a:p>
          </p:txBody>
        </p:sp>
      </p:grpSp>
      <p:sp>
        <p:nvSpPr>
          <p:cNvPr id="197" name="Title 1">
            <a:extLst>
              <a:ext uri="{FF2B5EF4-FFF2-40B4-BE49-F238E27FC236}">
                <a16:creationId xmlns:a16="http://schemas.microsoft.com/office/drawing/2014/main" id="{BFC062A9-7104-408C-8FEB-226E8815D4B5}"/>
              </a:ext>
            </a:extLst>
          </p:cNvPr>
          <p:cNvSpPr>
            <a:spLocks noGrp="1"/>
          </p:cNvSpPr>
          <p:nvPr>
            <p:ph type="title"/>
          </p:nvPr>
        </p:nvSpPr>
        <p:spPr>
          <a:xfrm>
            <a:off x="270066" y="214662"/>
            <a:ext cx="11654187" cy="899537"/>
          </a:xfrm>
        </p:spPr>
        <p:txBody>
          <a:bodyPr>
            <a:normAutofit fontScale="90000"/>
          </a:bodyPr>
          <a:lstStyle/>
          <a:p>
            <a:r>
              <a:rPr lang="en-US" dirty="0">
                <a:ln>
                  <a:solidFill>
                    <a:srgbClr val="FFFFFF">
                      <a:alpha val="0"/>
                    </a:srgbClr>
                  </a:solidFill>
                </a:ln>
                <a:solidFill>
                  <a:schemeClr val="tx2"/>
                </a:solidFill>
                <a:ea typeface="Segoe UI" pitchFamily="34" charset="0"/>
              </a:rPr>
              <a:t>Azure Analysis Services Architecture</a:t>
            </a:r>
            <a:br>
              <a:rPr lang="en-US" dirty="0">
                <a:ln>
                  <a:solidFill>
                    <a:srgbClr val="FFFFFF">
                      <a:alpha val="0"/>
                    </a:srgbClr>
                  </a:solidFill>
                </a:ln>
                <a:solidFill>
                  <a:schemeClr val="tx1"/>
                </a:solidFill>
                <a:ea typeface="Segoe UI" pitchFamily="34" charset="0"/>
              </a:rPr>
            </a:br>
            <a:endParaRPr lang="en-US" sz="3528" dirty="0">
              <a:gradFill>
                <a:gsLst>
                  <a:gs pos="4386">
                    <a:schemeClr val="accent5"/>
                  </a:gs>
                  <a:gs pos="36000">
                    <a:schemeClr val="accent5"/>
                  </a:gs>
                </a:gsLst>
                <a:lin ang="5400000" scaled="0"/>
              </a:gradFill>
            </a:endParaRPr>
          </a:p>
        </p:txBody>
      </p:sp>
    </p:spTree>
    <p:extLst>
      <p:ext uri="{BB962C8B-B14F-4D97-AF65-F5344CB8AC3E}">
        <p14:creationId xmlns:p14="http://schemas.microsoft.com/office/powerpoint/2010/main" val="2148448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61AFB720-7B85-46B5-9545-B22F5D58D911}"/>
              </a:ext>
            </a:extLst>
          </p:cNvPr>
          <p:cNvCxnSpPr>
            <a:cxnSpLocks/>
          </p:cNvCxnSpPr>
          <p:nvPr/>
        </p:nvCxnSpPr>
        <p:spPr>
          <a:xfrm>
            <a:off x="10442676" y="2466657"/>
            <a:ext cx="0" cy="1763622"/>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sp>
        <p:nvSpPr>
          <p:cNvPr id="4" name="Title 1">
            <a:extLst>
              <a:ext uri="{FF2B5EF4-FFF2-40B4-BE49-F238E27FC236}">
                <a16:creationId xmlns:a16="http://schemas.microsoft.com/office/drawing/2014/main" id="{F93D070B-1559-495E-9C35-5099C4CE4183}"/>
              </a:ext>
            </a:extLst>
          </p:cNvPr>
          <p:cNvSpPr>
            <a:spLocks noGrp="1"/>
          </p:cNvSpPr>
          <p:nvPr>
            <p:ph type="title"/>
          </p:nvPr>
        </p:nvSpPr>
        <p:spPr>
          <a:xfrm>
            <a:off x="269241" y="289957"/>
            <a:ext cx="11802925" cy="899537"/>
          </a:xfrm>
        </p:spPr>
        <p:txBody>
          <a:bodyPr/>
          <a:lstStyle/>
          <a:p>
            <a:r>
              <a:rPr lang="en-US" dirty="0"/>
              <a:t>Azure Analysis Services Gateway</a:t>
            </a:r>
          </a:p>
        </p:txBody>
      </p:sp>
      <p:sp>
        <p:nvSpPr>
          <p:cNvPr id="82" name="Text Placeholder 2">
            <a:extLst>
              <a:ext uri="{FF2B5EF4-FFF2-40B4-BE49-F238E27FC236}">
                <a16:creationId xmlns:a16="http://schemas.microsoft.com/office/drawing/2014/main" id="{725A4DF4-8F67-4286-B38D-96687938DBA5}"/>
              </a:ext>
            </a:extLst>
          </p:cNvPr>
          <p:cNvSpPr txBox="1">
            <a:spLocks/>
          </p:cNvSpPr>
          <p:nvPr/>
        </p:nvSpPr>
        <p:spPr>
          <a:xfrm>
            <a:off x="2955699" y="1017871"/>
            <a:ext cx="8276490" cy="128390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fontAlgn="base">
              <a:lnSpc>
                <a:spcPct val="100000"/>
              </a:lnSpc>
              <a:spcBef>
                <a:spcPts val="0"/>
              </a:spcBef>
              <a:spcAft>
                <a:spcPts val="294"/>
              </a:spcAft>
              <a:buNone/>
              <a:defRPr/>
            </a:pPr>
            <a:endParaRPr lang="en-US" sz="2353" dirty="0">
              <a:solidFill>
                <a:srgbClr val="505050"/>
              </a:solidFill>
              <a:latin typeface="Segoe UI Light"/>
              <a:ea typeface="Calibri" panose="020F0502020204030204" pitchFamily="34" charset="0"/>
              <a:cs typeface="Times New Roman" panose="02020603050405020304" pitchFamily="18" charset="0"/>
            </a:endParaRPr>
          </a:p>
          <a:p>
            <a:pPr marL="0" indent="0" defTabSz="896386" fontAlgn="base">
              <a:lnSpc>
                <a:spcPct val="100000"/>
              </a:lnSpc>
              <a:spcBef>
                <a:spcPts val="0"/>
              </a:spcBef>
              <a:spcAft>
                <a:spcPts val="294"/>
              </a:spcAft>
              <a:buNone/>
              <a:defRPr/>
            </a:pPr>
            <a:endParaRPr lang="en-US" sz="2353" dirty="0">
              <a:solidFill>
                <a:srgbClr val="505050"/>
              </a:solidFill>
              <a:latin typeface="Segoe UI Light"/>
              <a:ea typeface="Calibri" panose="020F0502020204030204" pitchFamily="34" charset="0"/>
              <a:cs typeface="Times New Roman" panose="02020603050405020304" pitchFamily="18" charset="0"/>
            </a:endParaRPr>
          </a:p>
          <a:p>
            <a:pPr marL="0" indent="0" defTabSz="896386" fontAlgn="base">
              <a:lnSpc>
                <a:spcPct val="100000"/>
              </a:lnSpc>
              <a:spcBef>
                <a:spcPts val="0"/>
              </a:spcBef>
              <a:spcAft>
                <a:spcPts val="294"/>
              </a:spcAft>
              <a:buNone/>
              <a:defRPr/>
            </a:pPr>
            <a:endParaRPr lang="en-GB" sz="1961" dirty="0">
              <a:solidFill>
                <a:srgbClr val="505050"/>
              </a:solidFill>
              <a:latin typeface="Segoe UI Light"/>
              <a:ea typeface="Calibri" panose="020F0502020204030204" pitchFamily="34" charset="0"/>
              <a:cs typeface="Times New Roman" panose="02020603050405020304" pitchFamily="18" charset="0"/>
            </a:endParaRPr>
          </a:p>
        </p:txBody>
      </p:sp>
      <p:cxnSp>
        <p:nvCxnSpPr>
          <p:cNvPr id="109" name="Straight Connector 108">
            <a:extLst>
              <a:ext uri="{FF2B5EF4-FFF2-40B4-BE49-F238E27FC236}">
                <a16:creationId xmlns:a16="http://schemas.microsoft.com/office/drawing/2014/main" id="{D324D487-E28F-414E-B901-808D2E30EAB2}"/>
              </a:ext>
            </a:extLst>
          </p:cNvPr>
          <p:cNvCxnSpPr/>
          <p:nvPr/>
        </p:nvCxnSpPr>
        <p:spPr>
          <a:xfrm>
            <a:off x="6566944" y="4340426"/>
            <a:ext cx="4767617" cy="8517"/>
          </a:xfrm>
          <a:prstGeom prst="line">
            <a:avLst/>
          </a:prstGeom>
          <a:ln w="15875">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39C4F17-AE48-4AC5-8269-3BC828FC68A7}"/>
              </a:ext>
            </a:extLst>
          </p:cNvPr>
          <p:cNvSpPr txBox="1"/>
          <p:nvPr/>
        </p:nvSpPr>
        <p:spPr>
          <a:xfrm>
            <a:off x="6566944" y="4049034"/>
            <a:ext cx="1457644" cy="194971"/>
          </a:xfrm>
          <a:prstGeom prst="rect">
            <a:avLst/>
          </a:prstGeom>
          <a:noFill/>
        </p:spPr>
        <p:txBody>
          <a:bodyPr wrap="square" lIns="182828" tIns="146262" rIns="182828" bIns="146262" rtlCol="0" anchor="ctr">
            <a:noAutofit/>
          </a:bodyPr>
          <a:lstStyle/>
          <a:p>
            <a:pPr defTabSz="931147" fontAlgn="base">
              <a:lnSpc>
                <a:spcPct val="90000"/>
              </a:lnSpc>
              <a:spcBef>
                <a:spcPct val="0"/>
              </a:spcBef>
              <a:spcAft>
                <a:spcPts val="600"/>
              </a:spcAft>
              <a:defRPr/>
            </a:pPr>
            <a:r>
              <a:rPr lang="en-US" sz="1399" dirty="0">
                <a:gradFill>
                  <a:gsLst>
                    <a:gs pos="85321">
                      <a:srgbClr val="002050"/>
                    </a:gs>
                    <a:gs pos="57000">
                      <a:srgbClr val="002050"/>
                    </a:gs>
                  </a:gsLst>
                  <a:lin ang="0" scaled="0"/>
                </a:gradFill>
                <a:latin typeface="Segoe UI Semibold" panose="020B0702040204020203" pitchFamily="34" charset="0"/>
                <a:ea typeface="MS PGothic" charset="0"/>
                <a:cs typeface="Segoe UI Semibold" panose="020B0702040204020203" pitchFamily="34" charset="0"/>
              </a:rPr>
              <a:t>Cloud</a:t>
            </a:r>
          </a:p>
        </p:txBody>
      </p:sp>
      <p:sp>
        <p:nvSpPr>
          <p:cNvPr id="111" name="TextBox 110">
            <a:extLst>
              <a:ext uri="{FF2B5EF4-FFF2-40B4-BE49-F238E27FC236}">
                <a16:creationId xmlns:a16="http://schemas.microsoft.com/office/drawing/2014/main" id="{BABDDEB4-043E-4FCC-9FF4-C8306DD30A7A}"/>
              </a:ext>
            </a:extLst>
          </p:cNvPr>
          <p:cNvSpPr txBox="1"/>
          <p:nvPr/>
        </p:nvSpPr>
        <p:spPr>
          <a:xfrm>
            <a:off x="6566944" y="4453709"/>
            <a:ext cx="1457644" cy="194971"/>
          </a:xfrm>
          <a:prstGeom prst="rect">
            <a:avLst/>
          </a:prstGeom>
          <a:noFill/>
        </p:spPr>
        <p:txBody>
          <a:bodyPr wrap="square" lIns="182828" tIns="146262" rIns="182828" bIns="146262" rtlCol="0" anchor="ctr">
            <a:noAutofit/>
          </a:bodyPr>
          <a:lstStyle/>
          <a:p>
            <a:pPr defTabSz="931147" fontAlgn="base">
              <a:lnSpc>
                <a:spcPct val="90000"/>
              </a:lnSpc>
              <a:spcBef>
                <a:spcPct val="0"/>
              </a:spcBef>
              <a:spcAft>
                <a:spcPts val="600"/>
              </a:spcAft>
              <a:defRPr/>
            </a:pPr>
            <a:r>
              <a:rPr lang="en-US" sz="1399" dirty="0">
                <a:gradFill>
                  <a:gsLst>
                    <a:gs pos="85321">
                      <a:srgbClr val="A80000"/>
                    </a:gs>
                    <a:gs pos="57000">
                      <a:srgbClr val="A80000"/>
                    </a:gs>
                  </a:gsLst>
                  <a:lin ang="0" scaled="0"/>
                </a:gradFill>
                <a:latin typeface="Segoe UI Semibold" panose="020B0702040204020203" pitchFamily="34" charset="0"/>
                <a:ea typeface="MS PGothic" charset="0"/>
                <a:cs typeface="Segoe UI Semibold" panose="020B0702040204020203" pitchFamily="34" charset="0"/>
              </a:rPr>
              <a:t>On-premises</a:t>
            </a:r>
          </a:p>
        </p:txBody>
      </p:sp>
      <p:grpSp>
        <p:nvGrpSpPr>
          <p:cNvPr id="112" name="Group 111">
            <a:extLst>
              <a:ext uri="{FF2B5EF4-FFF2-40B4-BE49-F238E27FC236}">
                <a16:creationId xmlns:a16="http://schemas.microsoft.com/office/drawing/2014/main" id="{265A3F90-05D7-4547-988B-F25D552FBE8A}"/>
              </a:ext>
            </a:extLst>
          </p:cNvPr>
          <p:cNvGrpSpPr>
            <a:grpSpLocks noChangeAspect="1"/>
          </p:cNvGrpSpPr>
          <p:nvPr/>
        </p:nvGrpSpPr>
        <p:grpSpPr>
          <a:xfrm>
            <a:off x="6629204" y="5475312"/>
            <a:ext cx="1214313" cy="716218"/>
            <a:chOff x="2927465" y="5236638"/>
            <a:chExt cx="1470768" cy="865618"/>
          </a:xfrm>
          <a:solidFill>
            <a:srgbClr val="C00000"/>
          </a:solidFill>
        </p:grpSpPr>
        <p:sp>
          <p:nvSpPr>
            <p:cNvPr id="113" name="Freeform 129">
              <a:extLst>
                <a:ext uri="{FF2B5EF4-FFF2-40B4-BE49-F238E27FC236}">
                  <a16:creationId xmlns:a16="http://schemas.microsoft.com/office/drawing/2014/main" id="{617C7523-5E2B-48D7-A027-F8D1232B103C}"/>
                </a:ext>
              </a:extLst>
            </p:cNvPr>
            <p:cNvSpPr>
              <a:spLocks noEditPoints="1"/>
            </p:cNvSpPr>
            <p:nvPr/>
          </p:nvSpPr>
          <p:spPr bwMode="auto">
            <a:xfrm>
              <a:off x="2927465" y="5236638"/>
              <a:ext cx="360348" cy="86561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114" name="Freeform 130">
              <a:extLst>
                <a:ext uri="{FF2B5EF4-FFF2-40B4-BE49-F238E27FC236}">
                  <a16:creationId xmlns:a16="http://schemas.microsoft.com/office/drawing/2014/main" id="{30416E84-5DA8-4731-8B79-39A82D37B857}"/>
                </a:ext>
              </a:extLst>
            </p:cNvPr>
            <p:cNvSpPr>
              <a:spLocks noEditPoints="1"/>
            </p:cNvSpPr>
            <p:nvPr/>
          </p:nvSpPr>
          <p:spPr bwMode="auto">
            <a:xfrm>
              <a:off x="3323066" y="5236638"/>
              <a:ext cx="321181" cy="865616"/>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115" name="Freeform 131">
              <a:extLst>
                <a:ext uri="{FF2B5EF4-FFF2-40B4-BE49-F238E27FC236}">
                  <a16:creationId xmlns:a16="http://schemas.microsoft.com/office/drawing/2014/main" id="{9EB9B43D-1FBD-4278-9B28-94EF8E72B300}"/>
                </a:ext>
              </a:extLst>
            </p:cNvPr>
            <p:cNvSpPr>
              <a:spLocks noEditPoints="1"/>
            </p:cNvSpPr>
            <p:nvPr/>
          </p:nvSpPr>
          <p:spPr bwMode="auto">
            <a:xfrm>
              <a:off x="4077052" y="5424647"/>
              <a:ext cx="321181" cy="677609"/>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sp>
          <p:nvSpPr>
            <p:cNvPr id="116" name="Freeform 132">
              <a:extLst>
                <a:ext uri="{FF2B5EF4-FFF2-40B4-BE49-F238E27FC236}">
                  <a16:creationId xmlns:a16="http://schemas.microsoft.com/office/drawing/2014/main" id="{FB576F42-A4D7-486A-93B0-06261A95127E}"/>
                </a:ext>
              </a:extLst>
            </p:cNvPr>
            <p:cNvSpPr>
              <a:spLocks noEditPoints="1"/>
            </p:cNvSpPr>
            <p:nvPr/>
          </p:nvSpPr>
          <p:spPr bwMode="auto">
            <a:xfrm>
              <a:off x="3679497" y="5365893"/>
              <a:ext cx="362307" cy="736363"/>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dirty="0">
                <a:solidFill>
                  <a:srgbClr val="000000"/>
                </a:solidFill>
              </a:endParaRPr>
            </a:p>
          </p:txBody>
        </p:sp>
      </p:grpSp>
      <p:grpSp>
        <p:nvGrpSpPr>
          <p:cNvPr id="117" name="Group 116">
            <a:extLst>
              <a:ext uri="{FF2B5EF4-FFF2-40B4-BE49-F238E27FC236}">
                <a16:creationId xmlns:a16="http://schemas.microsoft.com/office/drawing/2014/main" id="{5D619D7A-8C62-4189-86BE-8714D00E8C09}"/>
              </a:ext>
            </a:extLst>
          </p:cNvPr>
          <p:cNvGrpSpPr/>
          <p:nvPr/>
        </p:nvGrpSpPr>
        <p:grpSpPr>
          <a:xfrm>
            <a:off x="6926659" y="1960792"/>
            <a:ext cx="1479778" cy="698801"/>
            <a:chOff x="2124306" y="2277652"/>
            <a:chExt cx="3393352" cy="1602458"/>
          </a:xfrm>
        </p:grpSpPr>
        <p:sp>
          <p:nvSpPr>
            <p:cNvPr id="118" name="Freeform 134">
              <a:extLst>
                <a:ext uri="{FF2B5EF4-FFF2-40B4-BE49-F238E27FC236}">
                  <a16:creationId xmlns:a16="http://schemas.microsoft.com/office/drawing/2014/main" id="{AA0D20E9-9E17-412E-8D8F-A38D6F0D1F20}"/>
                </a:ext>
              </a:extLst>
            </p:cNvPr>
            <p:cNvSpPr>
              <a:spLocks/>
            </p:cNvSpPr>
            <p:nvPr/>
          </p:nvSpPr>
          <p:spPr bwMode="auto">
            <a:xfrm>
              <a:off x="2124306" y="2277652"/>
              <a:ext cx="1763560" cy="108368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50000"/>
              </a:schemeClr>
            </a:solidFill>
            <a:ln>
              <a:noFill/>
            </a:ln>
            <a:extLst/>
          </p:spPr>
          <p:txBody>
            <a:bodyPr vert="horz" wrap="square" lIns="91363" tIns="45682" rIns="91363" bIns="4568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1195" dirty="0">
                <a:solidFill>
                  <a:srgbClr val="000000"/>
                </a:solidFill>
              </a:endParaRPr>
            </a:p>
          </p:txBody>
        </p:sp>
        <p:sp>
          <p:nvSpPr>
            <p:cNvPr id="119" name="Freeform 135">
              <a:extLst>
                <a:ext uri="{FF2B5EF4-FFF2-40B4-BE49-F238E27FC236}">
                  <a16:creationId xmlns:a16="http://schemas.microsoft.com/office/drawing/2014/main" id="{7B3A8A48-BC7F-4794-B1E5-48FAB81FC979}"/>
                </a:ext>
              </a:extLst>
            </p:cNvPr>
            <p:cNvSpPr>
              <a:spLocks/>
            </p:cNvSpPr>
            <p:nvPr/>
          </p:nvSpPr>
          <p:spPr bwMode="auto">
            <a:xfrm>
              <a:off x="2518219" y="2592395"/>
              <a:ext cx="2999439" cy="1287715"/>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lumMod val="85000"/>
              </a:schemeClr>
            </a:solidFill>
            <a:ln>
              <a:noFill/>
            </a:ln>
            <a:extLst/>
          </p:spPr>
          <p:txBody>
            <a:bodyPr vert="horz" wrap="square" lIns="91363" tIns="45682" rIns="91363" bIns="4568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684">
                <a:defRPr/>
              </a:pPr>
              <a:endParaRPr lang="en-US" sz="1195" dirty="0">
                <a:solidFill>
                  <a:srgbClr val="000000"/>
                </a:solidFill>
              </a:endParaRPr>
            </a:p>
          </p:txBody>
        </p:sp>
      </p:grpSp>
      <p:grpSp>
        <p:nvGrpSpPr>
          <p:cNvPr id="120" name="Group 119">
            <a:extLst>
              <a:ext uri="{FF2B5EF4-FFF2-40B4-BE49-F238E27FC236}">
                <a16:creationId xmlns:a16="http://schemas.microsoft.com/office/drawing/2014/main" id="{8C368D3D-EA00-4FEE-BA15-4E169E79D4C5}"/>
              </a:ext>
            </a:extLst>
          </p:cNvPr>
          <p:cNvGrpSpPr/>
          <p:nvPr/>
        </p:nvGrpSpPr>
        <p:grpSpPr>
          <a:xfrm>
            <a:off x="8981924" y="2978514"/>
            <a:ext cx="1370173" cy="847256"/>
            <a:chOff x="2135016" y="4705574"/>
            <a:chExt cx="1370368" cy="981044"/>
          </a:xfrm>
        </p:grpSpPr>
        <p:sp>
          <p:nvSpPr>
            <p:cNvPr id="121" name="TextBox 120">
              <a:extLst>
                <a:ext uri="{FF2B5EF4-FFF2-40B4-BE49-F238E27FC236}">
                  <a16:creationId xmlns:a16="http://schemas.microsoft.com/office/drawing/2014/main" id="{A331353C-AEF9-4819-9B12-357C6B7D470D}"/>
                </a:ext>
              </a:extLst>
            </p:cNvPr>
            <p:cNvSpPr txBox="1"/>
            <p:nvPr/>
          </p:nvSpPr>
          <p:spPr>
            <a:xfrm>
              <a:off x="2135016" y="5520395"/>
              <a:ext cx="1370368" cy="166223"/>
            </a:xfrm>
            <a:prstGeom prst="rect">
              <a:avLst/>
            </a:prstGeom>
            <a:noFill/>
          </p:spPr>
          <p:txBody>
            <a:bodyPr wrap="square" lIns="0" tIns="0" rIns="0" bIns="0" rtlCol="0" anchor="ctr">
              <a:spAutoFit/>
            </a:bodyPr>
            <a:lstStyle/>
            <a:p>
              <a:pPr algn="ctr" defTabSz="931147" fontAlgn="base">
                <a:lnSpc>
                  <a:spcPct val="90000"/>
                </a:lnSpc>
                <a:spcBef>
                  <a:spcPct val="0"/>
                </a:spcBef>
                <a:spcAft>
                  <a:spcPts val="600"/>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Analysis Services</a:t>
              </a:r>
            </a:p>
          </p:txBody>
        </p:sp>
        <p:sp>
          <p:nvSpPr>
            <p:cNvPr id="122" name="Freeform 23">
              <a:extLst>
                <a:ext uri="{FF2B5EF4-FFF2-40B4-BE49-F238E27FC236}">
                  <a16:creationId xmlns:a16="http://schemas.microsoft.com/office/drawing/2014/main" id="{665B8C2F-ABD5-430D-B279-942DCED13BFF}"/>
                </a:ext>
              </a:extLst>
            </p:cNvPr>
            <p:cNvSpPr>
              <a:spLocks noEditPoints="1"/>
            </p:cNvSpPr>
            <p:nvPr/>
          </p:nvSpPr>
          <p:spPr bwMode="black">
            <a:xfrm>
              <a:off x="2483977" y="4705574"/>
              <a:ext cx="672447" cy="65776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8C00"/>
            </a:solidFill>
            <a:ln>
              <a:noFill/>
            </a:ln>
          </p:spPr>
          <p:txBody>
            <a:bodyPr vert="horz" wrap="square" lIns="0" tIns="41129" rIns="82259" bIns="41129" numCol="1" anchor="t" anchorCtr="0" compatLnSpc="1">
              <a:prstTxWarp prst="textNoShape">
                <a:avLst/>
              </a:prstTxWarp>
            </a:bodyPr>
            <a:lstStyle/>
            <a:p>
              <a:pPr algn="ctr" defTabSz="932026" fontAlgn="base">
                <a:spcBef>
                  <a:spcPct val="0"/>
                </a:spcBef>
                <a:spcAft>
                  <a:spcPct val="0"/>
                </a:spcAft>
                <a:defRPr/>
              </a:pPr>
              <a:endParaRPr lang="en-US" sz="1400" dirty="0">
                <a:ln>
                  <a:solidFill>
                    <a:srgbClr val="FFFFFF">
                      <a:alpha val="0"/>
                    </a:srgbClr>
                  </a:solidFill>
                </a:ln>
                <a:solidFill>
                  <a:srgbClr val="000000"/>
                </a:solidFill>
                <a:latin typeface="Segoe UI" charset="0"/>
                <a:ea typeface="MS PGothic" charset="0"/>
              </a:endParaRPr>
            </a:p>
          </p:txBody>
        </p:sp>
      </p:grpSp>
      <p:grpSp>
        <p:nvGrpSpPr>
          <p:cNvPr id="123" name="Group 122">
            <a:extLst>
              <a:ext uri="{FF2B5EF4-FFF2-40B4-BE49-F238E27FC236}">
                <a16:creationId xmlns:a16="http://schemas.microsoft.com/office/drawing/2014/main" id="{8A87B0BE-7498-4BA2-A357-F5954B20B1EB}"/>
              </a:ext>
            </a:extLst>
          </p:cNvPr>
          <p:cNvGrpSpPr/>
          <p:nvPr/>
        </p:nvGrpSpPr>
        <p:grpSpPr>
          <a:xfrm>
            <a:off x="9986153" y="5128583"/>
            <a:ext cx="599672" cy="1064002"/>
            <a:chOff x="4041349" y="5021972"/>
            <a:chExt cx="599757" cy="1064153"/>
          </a:xfrm>
        </p:grpSpPr>
        <p:sp>
          <p:nvSpPr>
            <p:cNvPr id="124" name="Freeform 5">
              <a:extLst>
                <a:ext uri="{FF2B5EF4-FFF2-40B4-BE49-F238E27FC236}">
                  <a16:creationId xmlns:a16="http://schemas.microsoft.com/office/drawing/2014/main" id="{2383D17C-3F50-4481-B770-29F2E444C443}"/>
                </a:ext>
              </a:extLst>
            </p:cNvPr>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89592" tIns="44795" rIns="89592" bIns="44795" numCol="1" anchor="t" anchorCtr="0" compatLnSpc="1">
              <a:prstTxWarp prst="textNoShape">
                <a:avLst/>
              </a:prstTxWarp>
            </a:bodyPr>
            <a:lstStyle/>
            <a:p>
              <a:pPr defTabSz="913665" fontAlgn="base">
                <a:spcBef>
                  <a:spcPct val="0"/>
                </a:spcBef>
                <a:spcAft>
                  <a:spcPct val="0"/>
                </a:spcAft>
                <a:defRPr/>
              </a:pPr>
              <a:endParaRPr lang="en-US" sz="1600" dirty="0">
                <a:solidFill>
                  <a:srgbClr val="505050"/>
                </a:solidFill>
                <a:latin typeface="Segoe UI" charset="0"/>
                <a:ea typeface="MS PGothic" charset="0"/>
              </a:endParaRPr>
            </a:p>
          </p:txBody>
        </p:sp>
        <p:sp>
          <p:nvSpPr>
            <p:cNvPr id="125" name="TextBox 124">
              <a:extLst>
                <a:ext uri="{FF2B5EF4-FFF2-40B4-BE49-F238E27FC236}">
                  <a16:creationId xmlns:a16="http://schemas.microsoft.com/office/drawing/2014/main" id="{0940539C-3640-4D59-9B9F-80C68F54C318}"/>
                </a:ext>
              </a:extLst>
            </p:cNvPr>
            <p:cNvSpPr txBox="1"/>
            <p:nvPr/>
          </p:nvSpPr>
          <p:spPr>
            <a:xfrm>
              <a:off x="4061651" y="5753679"/>
              <a:ext cx="559152" cy="332446"/>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31147">
                <a:defRPr/>
              </a:pPr>
              <a:r>
                <a:rPr lang="en-US" sz="1200" dirty="0"/>
                <a:t>Data </a:t>
              </a:r>
              <a:br>
                <a:rPr lang="en-US" sz="1200" dirty="0"/>
              </a:br>
              <a:r>
                <a:rPr lang="en-US" sz="1200" dirty="0"/>
                <a:t>Source</a:t>
              </a:r>
            </a:p>
          </p:txBody>
        </p:sp>
      </p:grpSp>
      <p:grpSp>
        <p:nvGrpSpPr>
          <p:cNvPr id="126" name="Group 125">
            <a:extLst>
              <a:ext uri="{FF2B5EF4-FFF2-40B4-BE49-F238E27FC236}">
                <a16:creationId xmlns:a16="http://schemas.microsoft.com/office/drawing/2014/main" id="{558DCE59-54DE-4AB4-85C4-4DE695C81821}"/>
              </a:ext>
            </a:extLst>
          </p:cNvPr>
          <p:cNvGrpSpPr/>
          <p:nvPr/>
        </p:nvGrpSpPr>
        <p:grpSpPr>
          <a:xfrm>
            <a:off x="9226901" y="4833705"/>
            <a:ext cx="880217" cy="274615"/>
            <a:chOff x="3163952" y="4790601"/>
            <a:chExt cx="880342" cy="404180"/>
          </a:xfrm>
        </p:grpSpPr>
        <p:cxnSp>
          <p:nvCxnSpPr>
            <p:cNvPr id="127" name="Straight Connector 126">
              <a:extLst>
                <a:ext uri="{FF2B5EF4-FFF2-40B4-BE49-F238E27FC236}">
                  <a16:creationId xmlns:a16="http://schemas.microsoft.com/office/drawing/2014/main" id="{F0C1D4EA-03B1-4B85-B27B-2D363553223C}"/>
                </a:ext>
              </a:extLst>
            </p:cNvPr>
            <p:cNvCxnSpPr/>
            <p:nvPr/>
          </p:nvCxnSpPr>
          <p:spPr>
            <a:xfrm flipH="1">
              <a:off x="3163952"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28" name="Straight Connector 127">
              <a:extLst>
                <a:ext uri="{FF2B5EF4-FFF2-40B4-BE49-F238E27FC236}">
                  <a16:creationId xmlns:a16="http://schemas.microsoft.com/office/drawing/2014/main" id="{D68F71B1-A0D2-4C10-ACAB-7AF53E8741A6}"/>
                </a:ext>
              </a:extLst>
            </p:cNvPr>
            <p:cNvCxnSpPr/>
            <p:nvPr/>
          </p:nvCxnSpPr>
          <p:spPr>
            <a:xfrm>
              <a:off x="3779635" y="4790601"/>
              <a:ext cx="264659" cy="404180"/>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cxnSp>
        <p:nvCxnSpPr>
          <p:cNvPr id="129" name="Straight Connector 128">
            <a:extLst>
              <a:ext uri="{FF2B5EF4-FFF2-40B4-BE49-F238E27FC236}">
                <a16:creationId xmlns:a16="http://schemas.microsoft.com/office/drawing/2014/main" id="{523EECB6-F1AA-4135-AE53-E5FF58C43DEF}"/>
              </a:ext>
            </a:extLst>
          </p:cNvPr>
          <p:cNvCxnSpPr>
            <a:cxnSpLocks/>
            <a:stCxn id="121" idx="2"/>
          </p:cNvCxnSpPr>
          <p:nvPr/>
        </p:nvCxnSpPr>
        <p:spPr>
          <a:xfrm flipH="1">
            <a:off x="9649145" y="3825770"/>
            <a:ext cx="17866" cy="68370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130" name="Group 129">
            <a:extLst>
              <a:ext uri="{FF2B5EF4-FFF2-40B4-BE49-F238E27FC236}">
                <a16:creationId xmlns:a16="http://schemas.microsoft.com/office/drawing/2014/main" id="{F1FAEB52-D74C-4A83-82B1-D4EB3E3222D3}"/>
              </a:ext>
            </a:extLst>
          </p:cNvPr>
          <p:cNvGrpSpPr/>
          <p:nvPr/>
        </p:nvGrpSpPr>
        <p:grpSpPr>
          <a:xfrm>
            <a:off x="7295767" y="1279198"/>
            <a:ext cx="3550910" cy="1187459"/>
            <a:chOff x="967683" y="2266817"/>
            <a:chExt cx="3957120" cy="1364527"/>
          </a:xfrm>
        </p:grpSpPr>
        <p:pic>
          <p:nvPicPr>
            <p:cNvPr id="131" name="Picture 130">
              <a:extLst>
                <a:ext uri="{FF2B5EF4-FFF2-40B4-BE49-F238E27FC236}">
                  <a16:creationId xmlns:a16="http://schemas.microsoft.com/office/drawing/2014/main" id="{A278919A-E589-44D3-A2BA-1B3A7078100B}"/>
                </a:ext>
              </a:extLst>
            </p:cNvPr>
            <p:cNvPicPr>
              <a:picLocks noChangeAspect="1"/>
            </p:cNvPicPr>
            <p:nvPr/>
          </p:nvPicPr>
          <p:blipFill>
            <a:blip r:embed="rId3"/>
            <a:stretch>
              <a:fillRect/>
            </a:stretch>
          </p:blipFill>
          <p:spPr>
            <a:xfrm>
              <a:off x="2500034" y="2266817"/>
              <a:ext cx="2424769" cy="1364527"/>
            </a:xfrm>
            <a:prstGeom prst="rect">
              <a:avLst/>
            </a:prstGeom>
          </p:spPr>
        </p:pic>
        <p:sp>
          <p:nvSpPr>
            <p:cNvPr id="132" name="TextBox 131">
              <a:extLst>
                <a:ext uri="{FF2B5EF4-FFF2-40B4-BE49-F238E27FC236}">
                  <a16:creationId xmlns:a16="http://schemas.microsoft.com/office/drawing/2014/main" id="{E5D6A724-CC88-4515-AA3B-AB33453181A2}"/>
                </a:ext>
              </a:extLst>
            </p:cNvPr>
            <p:cNvSpPr txBox="1"/>
            <p:nvPr/>
          </p:nvSpPr>
          <p:spPr>
            <a:xfrm>
              <a:off x="967683" y="2592271"/>
              <a:ext cx="1491954" cy="634074"/>
            </a:xfrm>
            <a:prstGeom prst="rect">
              <a:avLst/>
            </a:prstGeom>
            <a:noFill/>
          </p:spPr>
          <p:txBody>
            <a:bodyPr wrap="square" lIns="182776" tIns="0" rIns="182776" bIns="0" rtlCol="0" anchor="ctr">
              <a:noAutofit/>
            </a:bodyPr>
            <a:lstStyle/>
            <a:p>
              <a:pPr algn="r" defTabSz="931147" fontAlgn="base">
                <a:lnSpc>
                  <a:spcPct val="90000"/>
                </a:lnSpc>
                <a:spcBef>
                  <a:spcPct val="0"/>
                </a:spcBef>
                <a:spcAft>
                  <a:spcPts val="600"/>
                </a:spcAft>
                <a:defRPr/>
              </a:pPr>
              <a:r>
                <a:rPr lang="en-US" sz="1200" dirty="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rPr>
                <a:t>Live Power BI reports &amp; dashboards</a:t>
              </a:r>
            </a:p>
          </p:txBody>
        </p:sp>
      </p:grpSp>
      <p:grpSp>
        <p:nvGrpSpPr>
          <p:cNvPr id="81" name="Group 80">
            <a:extLst>
              <a:ext uri="{FF2B5EF4-FFF2-40B4-BE49-F238E27FC236}">
                <a16:creationId xmlns:a16="http://schemas.microsoft.com/office/drawing/2014/main" id="{53D95E30-6482-4D6C-957E-AAA8242C3813}"/>
              </a:ext>
            </a:extLst>
          </p:cNvPr>
          <p:cNvGrpSpPr/>
          <p:nvPr/>
        </p:nvGrpSpPr>
        <p:grpSpPr>
          <a:xfrm>
            <a:off x="8738213" y="5113965"/>
            <a:ext cx="599672" cy="1064002"/>
            <a:chOff x="4041349" y="5021972"/>
            <a:chExt cx="599757" cy="1064153"/>
          </a:xfrm>
        </p:grpSpPr>
        <p:sp>
          <p:nvSpPr>
            <p:cNvPr id="157" name="Freeform 5">
              <a:extLst>
                <a:ext uri="{FF2B5EF4-FFF2-40B4-BE49-F238E27FC236}">
                  <a16:creationId xmlns:a16="http://schemas.microsoft.com/office/drawing/2014/main" id="{6ECC2089-7317-4C43-BC5F-F6218C7B3135}"/>
                </a:ext>
              </a:extLst>
            </p:cNvPr>
            <p:cNvSpPr>
              <a:spLocks noEditPoints="1"/>
            </p:cNvSpPr>
            <p:nvPr/>
          </p:nvSpPr>
          <p:spPr bwMode="auto">
            <a:xfrm>
              <a:off x="4041349" y="5021972"/>
              <a:ext cx="599757" cy="641372"/>
            </a:xfrm>
            <a:custGeom>
              <a:avLst/>
              <a:gdLst>
                <a:gd name="T0" fmla="*/ 1460 w 1460"/>
                <a:gd name="T1" fmla="*/ 384 h 1615"/>
                <a:gd name="T2" fmla="*/ 1460 w 1460"/>
                <a:gd name="T3" fmla="*/ 1359 h 1615"/>
                <a:gd name="T4" fmla="*/ 1460 w 1460"/>
                <a:gd name="T5" fmla="*/ 1359 h 1615"/>
                <a:gd name="T6" fmla="*/ 730 w 1460"/>
                <a:gd name="T7" fmla="*/ 1615 h 1615"/>
                <a:gd name="T8" fmla="*/ 0 w 1460"/>
                <a:gd name="T9" fmla="*/ 1359 h 1615"/>
                <a:gd name="T10" fmla="*/ 0 w 1460"/>
                <a:gd name="T11" fmla="*/ 1359 h 1615"/>
                <a:gd name="T12" fmla="*/ 0 w 1460"/>
                <a:gd name="T13" fmla="*/ 1359 h 1615"/>
                <a:gd name="T14" fmla="*/ 0 w 1460"/>
                <a:gd name="T15" fmla="*/ 1339 h 1615"/>
                <a:gd name="T16" fmla="*/ 0 w 1460"/>
                <a:gd name="T17" fmla="*/ 1329 h 1615"/>
                <a:gd name="T18" fmla="*/ 0 w 1460"/>
                <a:gd name="T19" fmla="*/ 394 h 1615"/>
                <a:gd name="T20" fmla="*/ 730 w 1460"/>
                <a:gd name="T21" fmla="*/ 591 h 1615"/>
                <a:gd name="T22" fmla="*/ 1460 w 1460"/>
                <a:gd name="T23" fmla="*/ 384 h 1615"/>
                <a:gd name="T24" fmla="*/ 730 w 1460"/>
                <a:gd name="T25" fmla="*/ 541 h 1615"/>
                <a:gd name="T26" fmla="*/ 1460 w 1460"/>
                <a:gd name="T27" fmla="*/ 275 h 1615"/>
                <a:gd name="T28" fmla="*/ 730 w 1460"/>
                <a:gd name="T29" fmla="*/ 0 h 1615"/>
                <a:gd name="T30" fmla="*/ 0 w 1460"/>
                <a:gd name="T31" fmla="*/ 275 h 1615"/>
                <a:gd name="T32" fmla="*/ 730 w 1460"/>
                <a:gd name="T33" fmla="*/ 541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0" h="1615">
                  <a:moveTo>
                    <a:pt x="1460" y="384"/>
                  </a:moveTo>
                  <a:cubicBezTo>
                    <a:pt x="1460" y="1359"/>
                    <a:pt x="1460" y="1359"/>
                    <a:pt x="1460" y="1359"/>
                  </a:cubicBezTo>
                  <a:cubicBezTo>
                    <a:pt x="1460" y="1359"/>
                    <a:pt x="1460" y="1359"/>
                    <a:pt x="1460" y="1359"/>
                  </a:cubicBezTo>
                  <a:cubicBezTo>
                    <a:pt x="1431" y="1507"/>
                    <a:pt x="1115" y="1615"/>
                    <a:pt x="730" y="1615"/>
                  </a:cubicBezTo>
                  <a:cubicBezTo>
                    <a:pt x="346" y="1615"/>
                    <a:pt x="30" y="1507"/>
                    <a:pt x="0" y="1359"/>
                  </a:cubicBezTo>
                  <a:cubicBezTo>
                    <a:pt x="0" y="1359"/>
                    <a:pt x="0" y="1359"/>
                    <a:pt x="0" y="1359"/>
                  </a:cubicBezTo>
                  <a:cubicBezTo>
                    <a:pt x="0" y="1359"/>
                    <a:pt x="0" y="1359"/>
                    <a:pt x="0" y="1359"/>
                  </a:cubicBezTo>
                  <a:cubicBezTo>
                    <a:pt x="0" y="1349"/>
                    <a:pt x="0" y="1349"/>
                    <a:pt x="0" y="1339"/>
                  </a:cubicBezTo>
                  <a:cubicBezTo>
                    <a:pt x="0" y="1339"/>
                    <a:pt x="0" y="1339"/>
                    <a:pt x="0" y="1329"/>
                  </a:cubicBezTo>
                  <a:cubicBezTo>
                    <a:pt x="0" y="394"/>
                    <a:pt x="0" y="394"/>
                    <a:pt x="0" y="394"/>
                  </a:cubicBezTo>
                  <a:cubicBezTo>
                    <a:pt x="119" y="522"/>
                    <a:pt x="434" y="591"/>
                    <a:pt x="730" y="591"/>
                  </a:cubicBezTo>
                  <a:cubicBezTo>
                    <a:pt x="1026" y="591"/>
                    <a:pt x="1342" y="522"/>
                    <a:pt x="1460" y="384"/>
                  </a:cubicBezTo>
                  <a:close/>
                  <a:moveTo>
                    <a:pt x="730" y="541"/>
                  </a:moveTo>
                  <a:cubicBezTo>
                    <a:pt x="1135" y="541"/>
                    <a:pt x="1460" y="423"/>
                    <a:pt x="1460" y="275"/>
                  </a:cubicBezTo>
                  <a:cubicBezTo>
                    <a:pt x="1460" y="128"/>
                    <a:pt x="1135" y="0"/>
                    <a:pt x="730" y="0"/>
                  </a:cubicBezTo>
                  <a:cubicBezTo>
                    <a:pt x="326" y="0"/>
                    <a:pt x="0" y="128"/>
                    <a:pt x="0" y="275"/>
                  </a:cubicBezTo>
                  <a:cubicBezTo>
                    <a:pt x="0" y="423"/>
                    <a:pt x="326" y="541"/>
                    <a:pt x="730" y="541"/>
                  </a:cubicBezTo>
                  <a:close/>
                </a:path>
              </a:pathLst>
            </a:custGeom>
            <a:solidFill>
              <a:srgbClr val="0072C6"/>
            </a:solidFill>
            <a:ln>
              <a:noFill/>
            </a:ln>
            <a:extLst/>
          </p:spPr>
          <p:txBody>
            <a:bodyPr vert="horz" wrap="square" lIns="89592" tIns="44795" rIns="89592" bIns="44795" numCol="1" anchor="t" anchorCtr="0" compatLnSpc="1">
              <a:prstTxWarp prst="textNoShape">
                <a:avLst/>
              </a:prstTxWarp>
            </a:bodyPr>
            <a:lstStyle/>
            <a:p>
              <a:pPr defTabSz="913665" fontAlgn="base">
                <a:spcBef>
                  <a:spcPct val="0"/>
                </a:spcBef>
                <a:spcAft>
                  <a:spcPct val="0"/>
                </a:spcAft>
                <a:defRPr/>
              </a:pPr>
              <a:endParaRPr lang="en-US" sz="1600" dirty="0">
                <a:solidFill>
                  <a:srgbClr val="505050"/>
                </a:solidFill>
                <a:latin typeface="Segoe UI" charset="0"/>
                <a:ea typeface="MS PGothic" charset="0"/>
              </a:endParaRPr>
            </a:p>
          </p:txBody>
        </p:sp>
        <p:sp>
          <p:nvSpPr>
            <p:cNvPr id="158" name="TextBox 157">
              <a:extLst>
                <a:ext uri="{FF2B5EF4-FFF2-40B4-BE49-F238E27FC236}">
                  <a16:creationId xmlns:a16="http://schemas.microsoft.com/office/drawing/2014/main" id="{1B7E6FA3-8854-4C46-AED8-95C696A5F767}"/>
                </a:ext>
              </a:extLst>
            </p:cNvPr>
            <p:cNvSpPr txBox="1"/>
            <p:nvPr/>
          </p:nvSpPr>
          <p:spPr>
            <a:xfrm>
              <a:off x="4061651" y="5753679"/>
              <a:ext cx="559152" cy="332446"/>
            </a:xfrm>
            <a:prstGeom prst="rect">
              <a:avLst/>
            </a:prstGeom>
            <a:noFill/>
          </p:spPr>
          <p:txBody>
            <a:bodyPr wrap="square" lIns="0" tIns="0" rIns="0" bIns="0" rtlCol="0" anchor="ctr">
              <a:spAutoFit/>
            </a:bodyPr>
            <a:lstStyle>
              <a:defPPr>
                <a:defRPr lang="en-US"/>
              </a:defPPr>
              <a:lvl1pPr algn="ctr" defTabSz="931505" fontAlgn="base">
                <a:lnSpc>
                  <a:spcPct val="90000"/>
                </a:lnSpc>
                <a:spcBef>
                  <a:spcPct val="0"/>
                </a:spcBef>
                <a:spcAft>
                  <a:spcPts val="600"/>
                </a:spcAft>
                <a:defRPr sz="1400">
                  <a:gradFill>
                    <a:gsLst>
                      <a:gs pos="72566">
                        <a:srgbClr val="505050"/>
                      </a:gs>
                      <a:gs pos="43000">
                        <a:srgbClr val="505050"/>
                      </a:gs>
                    </a:gsLst>
                    <a:lin ang="5400000" scaled="0"/>
                  </a:gradFill>
                  <a:latin typeface="Segoe UI Semibold" panose="020B0702040204020203" pitchFamily="34" charset="0"/>
                  <a:ea typeface="MS PGothic" charset="0"/>
                  <a:cs typeface="Segoe UI Semibold" panose="020B0702040204020203" pitchFamily="34" charset="0"/>
                </a:defRPr>
              </a:lvl1pPr>
            </a:lstStyle>
            <a:p>
              <a:pPr defTabSz="931147">
                <a:defRPr/>
              </a:pPr>
              <a:r>
                <a:rPr lang="en-US" sz="1200" dirty="0"/>
                <a:t>Data </a:t>
              </a:r>
              <a:br>
                <a:rPr lang="en-US" sz="1200" dirty="0"/>
              </a:br>
              <a:r>
                <a:rPr lang="en-US" sz="1200" dirty="0"/>
                <a:t>Source</a:t>
              </a:r>
            </a:p>
          </p:txBody>
        </p:sp>
      </p:grpSp>
      <p:cxnSp>
        <p:nvCxnSpPr>
          <p:cNvPr id="159" name="Straight Connector 158">
            <a:extLst>
              <a:ext uri="{FF2B5EF4-FFF2-40B4-BE49-F238E27FC236}">
                <a16:creationId xmlns:a16="http://schemas.microsoft.com/office/drawing/2014/main" id="{74475C5A-E206-47CF-A51A-58D15F5BEE8D}"/>
              </a:ext>
            </a:extLst>
          </p:cNvPr>
          <p:cNvCxnSpPr/>
          <p:nvPr/>
        </p:nvCxnSpPr>
        <p:spPr>
          <a:xfrm>
            <a:off x="9667011" y="2510847"/>
            <a:ext cx="0" cy="356565"/>
          </a:xfrm>
          <a:prstGeom prst="line">
            <a:avLst/>
          </a:prstGeom>
          <a:ln w="38100">
            <a:solidFill>
              <a:srgbClr val="0072C6">
                <a:alpha val="90000"/>
              </a:srgb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161" name="Group 160">
            <a:extLst>
              <a:ext uri="{FF2B5EF4-FFF2-40B4-BE49-F238E27FC236}">
                <a16:creationId xmlns:a16="http://schemas.microsoft.com/office/drawing/2014/main" id="{BABF808F-CAB4-482E-A7E2-9ACC30D33CCF}"/>
              </a:ext>
            </a:extLst>
          </p:cNvPr>
          <p:cNvGrpSpPr/>
          <p:nvPr/>
        </p:nvGrpSpPr>
        <p:grpSpPr>
          <a:xfrm>
            <a:off x="8630694" y="4067925"/>
            <a:ext cx="2321853" cy="807842"/>
            <a:chOff x="2548040" y="4054935"/>
            <a:chExt cx="2321853" cy="807842"/>
          </a:xfrm>
        </p:grpSpPr>
        <p:sp>
          <p:nvSpPr>
            <p:cNvPr id="162" name="Rectangle 161">
              <a:extLst>
                <a:ext uri="{FF2B5EF4-FFF2-40B4-BE49-F238E27FC236}">
                  <a16:creationId xmlns:a16="http://schemas.microsoft.com/office/drawing/2014/main" id="{88FE26D2-E2BF-41C3-A212-1FF8C6F9D918}"/>
                </a:ext>
              </a:extLst>
            </p:cNvPr>
            <p:cNvSpPr/>
            <p:nvPr/>
          </p:nvSpPr>
          <p:spPr bwMode="auto">
            <a:xfrm>
              <a:off x="2548040" y="4054935"/>
              <a:ext cx="2321853" cy="807842"/>
            </a:xfrm>
            <a:prstGeom prst="rect">
              <a:avLst/>
            </a:prstGeom>
            <a:solidFill>
              <a:schemeClr val="bg1"/>
            </a:solidFill>
            <a:ln w="63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9195" rIns="93260" bIns="149195" numCol="1" spcCol="0" rtlCol="0" fromWordArt="0" anchor="ctr" anchorCtr="0" forceAA="0" compatLnSpc="1">
              <a:prstTxWarp prst="textNoShape">
                <a:avLst/>
              </a:prstTxWarp>
              <a:noAutofit/>
            </a:bodyPr>
            <a:lstStyle/>
            <a:p>
              <a:pPr marL="0" marR="0" lvl="0" indent="0" algn="l" defTabSz="949859" rtl="0" eaLnBrk="1" fontAlgn="base" latinLnBrk="0" hangingPunct="1">
                <a:lnSpc>
                  <a:spcPct val="90000"/>
                </a:lnSpc>
                <a:spcBef>
                  <a:spcPct val="0"/>
                </a:spcBef>
                <a:spcAft>
                  <a:spcPts val="612"/>
                </a:spcAft>
                <a:buClrTx/>
                <a:buSzTx/>
                <a:buFontTx/>
                <a:buNone/>
                <a:tabLst/>
                <a:defRPr/>
              </a:pPr>
              <a:r>
                <a:rPr kumimoji="0" lang="en-US" sz="1224"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Live connection or</a:t>
              </a:r>
            </a:p>
            <a:p>
              <a:pPr marL="0" marR="0" lvl="0" indent="0" algn="l" defTabSz="949859" rtl="0" eaLnBrk="1" fontAlgn="base" latinLnBrk="0" hangingPunct="1">
                <a:lnSpc>
                  <a:spcPct val="90000"/>
                </a:lnSpc>
                <a:spcBef>
                  <a:spcPct val="0"/>
                </a:spcBef>
                <a:spcAft>
                  <a:spcPts val="612"/>
                </a:spcAft>
                <a:buClrTx/>
                <a:buSzTx/>
                <a:buFontTx/>
                <a:buNone/>
                <a:tabLst/>
                <a:defRPr/>
              </a:pPr>
              <a:r>
                <a:rPr kumimoji="0" lang="en-US" sz="1224" b="0" i="0" u="none" strike="noStrike" kern="1200" cap="none" spc="0" normalizeH="0" baseline="0" noProof="0" dirty="0">
                  <a:ln>
                    <a:noFill/>
                  </a:ln>
                  <a:gradFill>
                    <a:gsLst>
                      <a:gs pos="72566">
                        <a:srgbClr val="505050"/>
                      </a:gs>
                      <a:gs pos="43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scheduled refresh</a:t>
              </a:r>
            </a:p>
          </p:txBody>
        </p:sp>
        <p:grpSp>
          <p:nvGrpSpPr>
            <p:cNvPr id="163" name="Group 162">
              <a:extLst>
                <a:ext uri="{FF2B5EF4-FFF2-40B4-BE49-F238E27FC236}">
                  <a16:creationId xmlns:a16="http://schemas.microsoft.com/office/drawing/2014/main" id="{3A9F4EAF-06C5-493E-87FB-7C8F7F7F1C3F}"/>
                </a:ext>
              </a:extLst>
            </p:cNvPr>
            <p:cNvGrpSpPr>
              <a:grpSpLocks noChangeAspect="1"/>
            </p:cNvGrpSpPr>
            <p:nvPr/>
          </p:nvGrpSpPr>
          <p:grpSpPr>
            <a:xfrm>
              <a:off x="2751560" y="4215876"/>
              <a:ext cx="508520" cy="411293"/>
              <a:chOff x="9381985" y="5575169"/>
              <a:chExt cx="768940" cy="621923"/>
            </a:xfrm>
          </p:grpSpPr>
          <p:grpSp>
            <p:nvGrpSpPr>
              <p:cNvPr id="164" name="Group 163">
                <a:extLst>
                  <a:ext uri="{FF2B5EF4-FFF2-40B4-BE49-F238E27FC236}">
                    <a16:creationId xmlns:a16="http://schemas.microsoft.com/office/drawing/2014/main" id="{B60416E1-F383-4C2C-8992-365EE38C40B3}"/>
                  </a:ext>
                </a:extLst>
              </p:cNvPr>
              <p:cNvGrpSpPr/>
              <p:nvPr/>
            </p:nvGrpSpPr>
            <p:grpSpPr>
              <a:xfrm>
                <a:off x="9381985" y="5575169"/>
                <a:ext cx="606588" cy="594929"/>
                <a:chOff x="6690129" y="5110423"/>
                <a:chExt cx="606588" cy="594929"/>
              </a:xfrm>
            </p:grpSpPr>
            <p:grpSp>
              <p:nvGrpSpPr>
                <p:cNvPr id="170" name="Group 169">
                  <a:extLst>
                    <a:ext uri="{FF2B5EF4-FFF2-40B4-BE49-F238E27FC236}">
                      <a16:creationId xmlns:a16="http://schemas.microsoft.com/office/drawing/2014/main" id="{8C5736DB-7CBB-4A6A-A60E-1834DBD9264A}"/>
                    </a:ext>
                  </a:extLst>
                </p:cNvPr>
                <p:cNvGrpSpPr>
                  <a:grpSpLocks noChangeAspect="1"/>
                </p:cNvGrpSpPr>
                <p:nvPr/>
              </p:nvGrpSpPr>
              <p:grpSpPr>
                <a:xfrm>
                  <a:off x="6690129" y="5110423"/>
                  <a:ext cx="464903" cy="594929"/>
                  <a:chOff x="5809310" y="1674658"/>
                  <a:chExt cx="3316029" cy="4226967"/>
                </a:xfrm>
                <a:solidFill>
                  <a:srgbClr val="FF8C00"/>
                </a:solidFill>
              </p:grpSpPr>
              <p:sp>
                <p:nvSpPr>
                  <p:cNvPr id="172" name="Oval 171">
                    <a:extLst>
                      <a:ext uri="{FF2B5EF4-FFF2-40B4-BE49-F238E27FC236}">
                        <a16:creationId xmlns:a16="http://schemas.microsoft.com/office/drawing/2014/main" id="{DC20D3F4-04DA-4641-B840-868966A9DE1E}"/>
                      </a:ext>
                    </a:extLst>
                  </p:cNvPr>
                  <p:cNvSpPr/>
                  <p:nvPr/>
                </p:nvSpPr>
                <p:spPr>
                  <a:xfrm>
                    <a:off x="6881217" y="1674658"/>
                    <a:ext cx="2210082" cy="22100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IN" sz="1873" b="1" i="0" u="none" strike="noStrike" kern="1200" cap="none" spc="0" normalizeH="0" baseline="0" noProof="0" dirty="0">
                      <a:ln>
                        <a:noFill/>
                      </a:ln>
                      <a:solidFill>
                        <a:prstClr val="white"/>
                      </a:solidFill>
                      <a:effectLst/>
                      <a:uLnTx/>
                      <a:uFillTx/>
                      <a:latin typeface="Segoe UI"/>
                      <a:ea typeface="+mn-ea"/>
                      <a:cs typeface="+mn-cs"/>
                    </a:endParaRPr>
                  </a:p>
                </p:txBody>
              </p:sp>
              <p:sp>
                <p:nvSpPr>
                  <p:cNvPr id="173" name="Freeform 161">
                    <a:extLst>
                      <a:ext uri="{FF2B5EF4-FFF2-40B4-BE49-F238E27FC236}">
                        <a16:creationId xmlns:a16="http://schemas.microsoft.com/office/drawing/2014/main" id="{119A982B-519B-42AE-A084-852B48FE42FF}"/>
                      </a:ext>
                    </a:extLst>
                  </p:cNvPr>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IN" sz="1873" b="1" i="0" u="none" strike="noStrike" kern="1200" cap="none" spc="0" normalizeH="0" baseline="0" noProof="0" dirty="0">
                      <a:ln>
                        <a:noFill/>
                      </a:ln>
                      <a:solidFill>
                        <a:prstClr val="white"/>
                      </a:solidFill>
                      <a:effectLst/>
                      <a:uLnTx/>
                      <a:uFillTx/>
                      <a:latin typeface="Segoe UI"/>
                      <a:ea typeface="+mn-ea"/>
                      <a:cs typeface="+mn-cs"/>
                    </a:endParaRPr>
                  </a:p>
                </p:txBody>
              </p:sp>
              <p:sp>
                <p:nvSpPr>
                  <p:cNvPr id="174" name="Freeform 162">
                    <a:extLst>
                      <a:ext uri="{FF2B5EF4-FFF2-40B4-BE49-F238E27FC236}">
                        <a16:creationId xmlns:a16="http://schemas.microsoft.com/office/drawing/2014/main" id="{F18F7A24-DD2C-4A0A-8E09-369456AAF00B}"/>
                      </a:ext>
                    </a:extLst>
                  </p:cNvPr>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IN" sz="1873" b="1" i="0" u="none" strike="noStrike" kern="1200" cap="none" spc="0" normalizeH="0" baseline="0" noProof="0" dirty="0">
                      <a:ln>
                        <a:noFill/>
                      </a:ln>
                      <a:solidFill>
                        <a:prstClr val="white"/>
                      </a:solidFill>
                      <a:effectLst/>
                      <a:uLnTx/>
                      <a:uFillTx/>
                      <a:latin typeface="Segoe UI"/>
                      <a:ea typeface="+mn-ea"/>
                      <a:cs typeface="+mn-cs"/>
                    </a:endParaRPr>
                  </a:p>
                </p:txBody>
              </p:sp>
              <p:sp>
                <p:nvSpPr>
                  <p:cNvPr id="175" name="Freeform 163">
                    <a:extLst>
                      <a:ext uri="{FF2B5EF4-FFF2-40B4-BE49-F238E27FC236}">
                        <a16:creationId xmlns:a16="http://schemas.microsoft.com/office/drawing/2014/main" id="{E318F1D2-7C65-47E6-8EA6-5D0911556573}"/>
                      </a:ext>
                    </a:extLst>
                  </p:cNvPr>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IN" sz="1873" b="1"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71" name="Freeform 159">
                  <a:extLst>
                    <a:ext uri="{FF2B5EF4-FFF2-40B4-BE49-F238E27FC236}">
                      <a16:creationId xmlns:a16="http://schemas.microsoft.com/office/drawing/2014/main" id="{1281F9D7-8BAE-40AC-8D76-36F063ABDDA5}"/>
                    </a:ext>
                  </a:extLst>
                </p:cNvPr>
                <p:cNvSpPr/>
                <p:nvPr/>
              </p:nvSpPr>
              <p:spPr>
                <a:xfrm flipH="1">
                  <a:off x="6831814" y="5435478"/>
                  <a:ext cx="464903" cy="269874"/>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IN" sz="1873" b="1"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165" name="Group 164">
                <a:extLst>
                  <a:ext uri="{FF2B5EF4-FFF2-40B4-BE49-F238E27FC236}">
                    <a16:creationId xmlns:a16="http://schemas.microsoft.com/office/drawing/2014/main" id="{0378E08A-1341-4A73-95EB-26D5E446473F}"/>
                  </a:ext>
                </a:extLst>
              </p:cNvPr>
              <p:cNvGrpSpPr/>
              <p:nvPr/>
            </p:nvGrpSpPr>
            <p:grpSpPr>
              <a:xfrm>
                <a:off x="9873487" y="5820260"/>
                <a:ext cx="277438" cy="376832"/>
                <a:chOff x="1008694" y="2356398"/>
                <a:chExt cx="277438" cy="376832"/>
              </a:xfrm>
            </p:grpSpPr>
            <p:sp>
              <p:nvSpPr>
                <p:cNvPr id="166" name="Rectangle 165">
                  <a:extLst>
                    <a:ext uri="{FF2B5EF4-FFF2-40B4-BE49-F238E27FC236}">
                      <a16:creationId xmlns:a16="http://schemas.microsoft.com/office/drawing/2014/main" id="{F28948F1-6613-4035-8FD2-50F71ACAC040}"/>
                    </a:ext>
                  </a:extLst>
                </p:cNvPr>
                <p:cNvSpPr/>
                <p:nvPr/>
              </p:nvSpPr>
              <p:spPr bwMode="auto">
                <a:xfrm>
                  <a:off x="1008694" y="2372698"/>
                  <a:ext cx="277438" cy="3171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167" name="Group 166">
                  <a:extLst>
                    <a:ext uri="{FF2B5EF4-FFF2-40B4-BE49-F238E27FC236}">
                      <a16:creationId xmlns:a16="http://schemas.microsoft.com/office/drawing/2014/main" id="{BEB14F50-082C-4398-8509-90B06706D1A2}"/>
                    </a:ext>
                  </a:extLst>
                </p:cNvPr>
                <p:cNvGrpSpPr/>
                <p:nvPr/>
              </p:nvGrpSpPr>
              <p:grpSpPr>
                <a:xfrm>
                  <a:off x="1008694" y="2356398"/>
                  <a:ext cx="277438" cy="376832"/>
                  <a:chOff x="5617016" y="4216783"/>
                  <a:chExt cx="277438" cy="376832"/>
                </a:xfrm>
              </p:grpSpPr>
              <p:sp>
                <p:nvSpPr>
                  <p:cNvPr id="168" name="Freeform 9">
                    <a:extLst>
                      <a:ext uri="{FF2B5EF4-FFF2-40B4-BE49-F238E27FC236}">
                        <a16:creationId xmlns:a16="http://schemas.microsoft.com/office/drawing/2014/main" id="{D3F81566-3345-45F7-AF96-334F01342875}"/>
                      </a:ext>
                    </a:extLst>
                  </p:cNvPr>
                  <p:cNvSpPr>
                    <a:spLocks noChangeAspect="1" noEditPoints="1"/>
                  </p:cNvSpPr>
                  <p:nvPr/>
                </p:nvSpPr>
                <p:spPr bwMode="black">
                  <a:xfrm flipH="1">
                    <a:off x="5617016" y="4216783"/>
                    <a:ext cx="277438" cy="37683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Freeform 33">
                    <a:extLst>
                      <a:ext uri="{FF2B5EF4-FFF2-40B4-BE49-F238E27FC236}">
                        <a16:creationId xmlns:a16="http://schemas.microsoft.com/office/drawing/2014/main" id="{F7FC7BAD-1EB3-41F8-AD00-3DA26A476879}"/>
                      </a:ext>
                    </a:extLst>
                  </p:cNvPr>
                  <p:cNvSpPr>
                    <a:spLocks noChangeAspect="1" noEditPoints="1"/>
                  </p:cNvSpPr>
                  <p:nvPr/>
                </p:nvSpPr>
                <p:spPr bwMode="black">
                  <a:xfrm>
                    <a:off x="5661142" y="4321168"/>
                    <a:ext cx="189187" cy="134572"/>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marL="0" marR="0" lvl="0" indent="0" algn="l" defTabSz="950407"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dirty="0">
                      <a:ln>
                        <a:noFill/>
                      </a:ln>
                      <a:solidFill>
                        <a:srgbClr val="000000"/>
                      </a:solidFill>
                      <a:effectLst/>
                      <a:uLnTx/>
                      <a:uFillTx/>
                      <a:latin typeface="Segoe UI" charset="0"/>
                      <a:ea typeface="MS PGothic" charset="0"/>
                      <a:cs typeface="+mn-cs"/>
                    </a:endParaRPr>
                  </a:p>
                </p:txBody>
              </p:sp>
            </p:grpSp>
          </p:grpSp>
        </p:grpSp>
      </p:grpSp>
      <p:sp>
        <p:nvSpPr>
          <p:cNvPr id="7" name="TextBox 6">
            <a:extLst>
              <a:ext uri="{FF2B5EF4-FFF2-40B4-BE49-F238E27FC236}">
                <a16:creationId xmlns:a16="http://schemas.microsoft.com/office/drawing/2014/main" id="{0F4D035E-2C9C-4FA7-B648-D31A0770F293}"/>
              </a:ext>
            </a:extLst>
          </p:cNvPr>
          <p:cNvSpPr txBox="1"/>
          <p:nvPr/>
        </p:nvSpPr>
        <p:spPr>
          <a:xfrm>
            <a:off x="298777" y="1686657"/>
            <a:ext cx="4331029" cy="3662541"/>
          </a:xfrm>
          <a:prstGeom prst="rect">
            <a:avLst/>
          </a:prstGeom>
          <a:noFill/>
        </p:spPr>
        <p:txBody>
          <a:bodyPr wrap="square" rtlCol="0">
            <a:spAutoFit/>
          </a:bodyPr>
          <a:lstStyle/>
          <a:p>
            <a:pPr marL="285750" indent="-285750">
              <a:buFont typeface="Arial" panose="020B0604020202020204" pitchFamily="34" charset="0"/>
              <a:buChar char="•"/>
            </a:pPr>
            <a:r>
              <a:rPr lang="en-US" sz="2000" dirty="0"/>
              <a:t>Use to refresh AAS from On-Prem data sources</a:t>
            </a:r>
          </a:p>
          <a:p>
            <a:pPr marL="285750" indent="-285750">
              <a:buFont typeface="Arial" panose="020B0604020202020204" pitchFamily="34" charset="0"/>
              <a:buChar char="•"/>
            </a:pPr>
            <a:r>
              <a:rPr lang="en-US" sz="2000" dirty="0"/>
              <a:t>Same software as Power BI Gateway</a:t>
            </a:r>
          </a:p>
          <a:p>
            <a:pPr marL="285750" indent="-285750">
              <a:buFont typeface="Arial" panose="020B0604020202020204" pitchFamily="34" charset="0"/>
              <a:buChar char="•"/>
            </a:pPr>
            <a:r>
              <a:rPr lang="en-US" sz="2000" dirty="0"/>
              <a:t>Can be used with both Power BI and AAS simultaneously</a:t>
            </a:r>
          </a:p>
          <a:p>
            <a:pPr marL="285750" indent="-285750">
              <a:buFont typeface="Arial" panose="020B0604020202020204" pitchFamily="34" charset="0"/>
              <a:buChar char="•"/>
            </a:pPr>
            <a:r>
              <a:rPr lang="en-US" sz="2000" dirty="0"/>
              <a:t>Generally a best practice to install in the same datacenter as your Power BI tenant</a:t>
            </a:r>
          </a:p>
          <a:p>
            <a:r>
              <a:rPr lang="en-US" dirty="0"/>
              <a:t> </a:t>
            </a:r>
          </a:p>
          <a:p>
            <a:endParaRPr lang="en-US" dirty="0"/>
          </a:p>
          <a:p>
            <a:endParaRPr lang="en-US" dirty="0"/>
          </a:p>
          <a:p>
            <a:endParaRPr lang="en-US" dirty="0"/>
          </a:p>
        </p:txBody>
      </p:sp>
      <p:pic>
        <p:nvPicPr>
          <p:cNvPr id="176" name="Picture 175">
            <a:extLst>
              <a:ext uri="{FF2B5EF4-FFF2-40B4-BE49-F238E27FC236}">
                <a16:creationId xmlns:a16="http://schemas.microsoft.com/office/drawing/2014/main" id="{ED69F4FC-CDB3-4F25-897C-63C2EA347930}"/>
              </a:ext>
            </a:extLst>
          </p:cNvPr>
          <p:cNvPicPr>
            <a:picLocks noChangeAspect="1"/>
          </p:cNvPicPr>
          <p:nvPr/>
        </p:nvPicPr>
        <p:blipFill>
          <a:blip r:embed="rId4"/>
          <a:stretch>
            <a:fillRect/>
          </a:stretch>
        </p:blipFill>
        <p:spPr>
          <a:xfrm>
            <a:off x="1104634" y="4659444"/>
            <a:ext cx="4494322" cy="1673830"/>
          </a:xfrm>
          <a:prstGeom prst="rect">
            <a:avLst/>
          </a:prstGeom>
        </p:spPr>
      </p:pic>
    </p:spTree>
    <p:extLst>
      <p:ext uri="{BB962C8B-B14F-4D97-AF65-F5344CB8AC3E}">
        <p14:creationId xmlns:p14="http://schemas.microsoft.com/office/powerpoint/2010/main" val="2420156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750"/>
                                  </p:stCondLst>
                                  <p:childTnLst>
                                    <p:set>
                                      <p:cBhvr>
                                        <p:cTn id="6" dur="1" fill="hold">
                                          <p:stCondLst>
                                            <p:cond delay="0"/>
                                          </p:stCondLst>
                                        </p:cTn>
                                        <p:tgtEl>
                                          <p:spTgt spid="109"/>
                                        </p:tgtEl>
                                        <p:attrNameLst>
                                          <p:attrName>style.visibility</p:attrName>
                                        </p:attrNameLst>
                                      </p:cBhvr>
                                      <p:to>
                                        <p:strVal val="visible"/>
                                      </p:to>
                                    </p:set>
                                    <p:animEffect transition="in" filter="barn(outVertical)">
                                      <p:cBhvr>
                                        <p:cTn id="7" dur="500"/>
                                        <p:tgtEl>
                                          <p:spTgt spid="109"/>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2250"/>
                                  </p:stCondLst>
                                  <p:childTnLst>
                                    <p:animMotion origin="layout" path="M 2.5E-6 3.7037E-7 L 2.5E-6 0.04468 " pathEditMode="relative" rAng="0" ptsTypes="AA">
                                      <p:cBhvr>
                                        <p:cTn id="12" dur="500" spd="-100000" fill="hold"/>
                                        <p:tgtEl>
                                          <p:spTgt spid="110"/>
                                        </p:tgtEl>
                                        <p:attrNameLst>
                                          <p:attrName>ppt_x</p:attrName>
                                          <p:attrName>ppt_y</p:attrName>
                                        </p:attrNameLst>
                                      </p:cBhvr>
                                      <p:rCtr x="0" y="2222"/>
                                    </p:animMotion>
                                  </p:childTnLst>
                                </p:cTn>
                              </p:par>
                              <p:par>
                                <p:cTn id="13" presetID="10" presetClass="entr" presetSubtype="0" fill="hold" grpId="1" nodeType="withEffect">
                                  <p:stCondLst>
                                    <p:cond delay="225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42" presetClass="path" presetSubtype="0" accel="50000" decel="50000" fill="hold" grpId="0" nodeType="withEffect">
                                  <p:stCondLst>
                                    <p:cond delay="2250"/>
                                  </p:stCondLst>
                                  <p:childTnLst>
                                    <p:animMotion origin="layout" path="M 2.5E-6 -0.03056 L 2.5E-6 4.07407E-6 " pathEditMode="relative" rAng="0" ptsTypes="AA">
                                      <p:cBhvr>
                                        <p:cTn id="17" dur="500" fill="hold"/>
                                        <p:tgtEl>
                                          <p:spTgt spid="111"/>
                                        </p:tgtEl>
                                        <p:attrNameLst>
                                          <p:attrName>ppt_x</p:attrName>
                                          <p:attrName>ppt_y</p:attrName>
                                        </p:attrNameLst>
                                      </p:cBhvr>
                                      <p:rCtr x="0" y="1528"/>
                                    </p:animMotion>
                                  </p:childTnLst>
                                </p:cTn>
                              </p:par>
                              <p:par>
                                <p:cTn id="18" presetID="10" presetClass="entr" presetSubtype="0" fill="hold" nodeType="withEffect">
                                  <p:stCondLst>
                                    <p:cond delay="2250"/>
                                  </p:stCondLst>
                                  <p:childTnLst>
                                    <p:set>
                                      <p:cBhvr>
                                        <p:cTn id="19" dur="1" fill="hold">
                                          <p:stCondLst>
                                            <p:cond delay="0"/>
                                          </p:stCondLst>
                                        </p:cTn>
                                        <p:tgtEl>
                                          <p:spTgt spid="117"/>
                                        </p:tgtEl>
                                        <p:attrNameLst>
                                          <p:attrName>style.visibility</p:attrName>
                                        </p:attrNameLst>
                                      </p:cBhvr>
                                      <p:to>
                                        <p:strVal val="visible"/>
                                      </p:to>
                                    </p:set>
                                    <p:animEffect transition="in" filter="fade">
                                      <p:cBhvr>
                                        <p:cTn id="20" dur="500"/>
                                        <p:tgtEl>
                                          <p:spTgt spid="117"/>
                                        </p:tgtEl>
                                      </p:cBhvr>
                                    </p:animEffect>
                                  </p:childTnLst>
                                </p:cTn>
                              </p:par>
                              <p:par>
                                <p:cTn id="21" presetID="10" presetClass="entr" presetSubtype="0" fill="hold" nodeType="withEffect">
                                  <p:stCondLst>
                                    <p:cond delay="225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500"/>
                                        <p:tgtEl>
                                          <p:spTgt spid="112"/>
                                        </p:tgtEl>
                                      </p:cBhvr>
                                    </p:animEffect>
                                  </p:childTnLst>
                                </p:cTn>
                              </p:par>
                              <p:par>
                                <p:cTn id="24" presetID="1" presetClass="entr" presetSubtype="0" fill="hold" nodeType="withEffect">
                                  <p:stCondLst>
                                    <p:cond delay="2750"/>
                                  </p:stCondLst>
                                  <p:childTnLst>
                                    <p:set>
                                      <p:cBhvr>
                                        <p:cTn id="25" dur="1" fill="hold">
                                          <p:stCondLst>
                                            <p:cond delay="499"/>
                                          </p:stCondLst>
                                        </p:cTn>
                                        <p:tgtEl>
                                          <p:spTgt spid="123"/>
                                        </p:tgtEl>
                                        <p:attrNameLst>
                                          <p:attrName>style.visibility</p:attrName>
                                        </p:attrNameLst>
                                      </p:cBhvr>
                                      <p:to>
                                        <p:strVal val="visible"/>
                                      </p:to>
                                    </p:set>
                                  </p:childTnLst>
                                </p:cTn>
                              </p:par>
                              <p:par>
                                <p:cTn id="26" presetID="6" presetClass="emph" presetSubtype="0" accel="100000" autoRev="1" fill="hold" nodeType="withEffect">
                                  <p:stCondLst>
                                    <p:cond delay="2750"/>
                                  </p:stCondLst>
                                  <p:childTnLst>
                                    <p:animScale>
                                      <p:cBhvr>
                                        <p:cTn id="27" dur="500" fill="hold"/>
                                        <p:tgtEl>
                                          <p:spTgt spid="123"/>
                                        </p:tgtEl>
                                      </p:cBhvr>
                                      <p:by x="0" y="0"/>
                                    </p:animScale>
                                  </p:childTnLst>
                                </p:cTn>
                              </p:par>
                              <p:par>
                                <p:cTn id="28" presetID="1" presetClass="entr" presetSubtype="0" fill="hold" nodeType="withEffect">
                                  <p:stCondLst>
                                    <p:cond delay="2750"/>
                                  </p:stCondLst>
                                  <p:childTnLst>
                                    <p:set>
                                      <p:cBhvr>
                                        <p:cTn id="29" dur="1" fill="hold">
                                          <p:stCondLst>
                                            <p:cond delay="499"/>
                                          </p:stCondLst>
                                        </p:cTn>
                                        <p:tgtEl>
                                          <p:spTgt spid="120"/>
                                        </p:tgtEl>
                                        <p:attrNameLst>
                                          <p:attrName>style.visibility</p:attrName>
                                        </p:attrNameLst>
                                      </p:cBhvr>
                                      <p:to>
                                        <p:strVal val="visible"/>
                                      </p:to>
                                    </p:set>
                                  </p:childTnLst>
                                </p:cTn>
                              </p:par>
                              <p:par>
                                <p:cTn id="30" presetID="6" presetClass="emph" presetSubtype="0" accel="100000" autoRev="1" fill="hold" nodeType="withEffect">
                                  <p:stCondLst>
                                    <p:cond delay="2750"/>
                                  </p:stCondLst>
                                  <p:childTnLst>
                                    <p:animScale>
                                      <p:cBhvr>
                                        <p:cTn id="31" dur="500" fill="hold"/>
                                        <p:tgtEl>
                                          <p:spTgt spid="120"/>
                                        </p:tgtEl>
                                      </p:cBhvr>
                                      <p:by x="0" y="0"/>
                                    </p:animScale>
                                  </p:childTnLst>
                                </p:cTn>
                              </p:par>
                              <p:par>
                                <p:cTn id="32" presetID="1" presetClass="entr" presetSubtype="0" fill="hold" nodeType="withEffect">
                                  <p:stCondLst>
                                    <p:cond delay="2750"/>
                                  </p:stCondLst>
                                  <p:childTnLst>
                                    <p:set>
                                      <p:cBhvr>
                                        <p:cTn id="33" dur="1" fill="hold">
                                          <p:stCondLst>
                                            <p:cond delay="499"/>
                                          </p:stCondLst>
                                        </p:cTn>
                                        <p:tgtEl>
                                          <p:spTgt spid="130"/>
                                        </p:tgtEl>
                                        <p:attrNameLst>
                                          <p:attrName>style.visibility</p:attrName>
                                        </p:attrNameLst>
                                      </p:cBhvr>
                                      <p:to>
                                        <p:strVal val="visible"/>
                                      </p:to>
                                    </p:set>
                                  </p:childTnLst>
                                </p:cTn>
                              </p:par>
                              <p:par>
                                <p:cTn id="34" presetID="6" presetClass="emph" presetSubtype="0" accel="100000" autoRev="1" fill="hold" nodeType="withEffect">
                                  <p:stCondLst>
                                    <p:cond delay="2750"/>
                                  </p:stCondLst>
                                  <p:childTnLst>
                                    <p:animScale>
                                      <p:cBhvr>
                                        <p:cTn id="35" dur="500" fill="hold"/>
                                        <p:tgtEl>
                                          <p:spTgt spid="130"/>
                                        </p:tgtEl>
                                      </p:cBhvr>
                                      <p:by x="0" y="0"/>
                                    </p:animScale>
                                  </p:childTnLst>
                                </p:cTn>
                              </p:par>
                              <p:par>
                                <p:cTn id="36" presetID="22" presetClass="entr" presetSubtype="1" fill="hold" nodeType="withEffect">
                                  <p:stCondLst>
                                    <p:cond delay="3750"/>
                                  </p:stCondLst>
                                  <p:childTnLst>
                                    <p:set>
                                      <p:cBhvr>
                                        <p:cTn id="37" dur="1" fill="hold">
                                          <p:stCondLst>
                                            <p:cond delay="0"/>
                                          </p:stCondLst>
                                        </p:cTn>
                                        <p:tgtEl>
                                          <p:spTgt spid="126"/>
                                        </p:tgtEl>
                                        <p:attrNameLst>
                                          <p:attrName>style.visibility</p:attrName>
                                        </p:attrNameLst>
                                      </p:cBhvr>
                                      <p:to>
                                        <p:strVal val="visible"/>
                                      </p:to>
                                    </p:set>
                                    <p:animEffect transition="in" filter="wipe(up)">
                                      <p:cBhvr>
                                        <p:cTn id="38" dur="500"/>
                                        <p:tgtEl>
                                          <p:spTgt spid="126"/>
                                        </p:tgtEl>
                                      </p:cBhvr>
                                    </p:animEffect>
                                  </p:childTnLst>
                                </p:cTn>
                              </p:par>
                              <p:par>
                                <p:cTn id="39" presetID="22" presetClass="entr" presetSubtype="4" fill="hold" nodeType="withEffect">
                                  <p:stCondLst>
                                    <p:cond delay="3750"/>
                                  </p:stCondLst>
                                  <p:childTnLst>
                                    <p:set>
                                      <p:cBhvr>
                                        <p:cTn id="40" dur="1" fill="hold">
                                          <p:stCondLst>
                                            <p:cond delay="0"/>
                                          </p:stCondLst>
                                        </p:cTn>
                                        <p:tgtEl>
                                          <p:spTgt spid="129"/>
                                        </p:tgtEl>
                                        <p:attrNameLst>
                                          <p:attrName>style.visibility</p:attrName>
                                        </p:attrNameLst>
                                      </p:cBhvr>
                                      <p:to>
                                        <p:strVal val="visible"/>
                                      </p:to>
                                    </p:set>
                                    <p:animEffect transition="in" filter="wipe(down)">
                                      <p:cBhvr>
                                        <p:cTn id="41" dur="500"/>
                                        <p:tgtEl>
                                          <p:spTgt spid="129"/>
                                        </p:tgtEl>
                                      </p:cBhvr>
                                    </p:animEffect>
                                  </p:childTnLst>
                                </p:cTn>
                              </p:par>
                              <p:par>
                                <p:cTn id="42" presetID="1" presetClass="entr" presetSubtype="0" fill="hold" nodeType="withEffect">
                                  <p:stCondLst>
                                    <p:cond delay="2750"/>
                                  </p:stCondLst>
                                  <p:childTnLst>
                                    <p:set>
                                      <p:cBhvr>
                                        <p:cTn id="43" dur="1" fill="hold">
                                          <p:stCondLst>
                                            <p:cond delay="499"/>
                                          </p:stCondLst>
                                        </p:cTn>
                                        <p:tgtEl>
                                          <p:spTgt spid="81"/>
                                        </p:tgtEl>
                                        <p:attrNameLst>
                                          <p:attrName>style.visibility</p:attrName>
                                        </p:attrNameLst>
                                      </p:cBhvr>
                                      <p:to>
                                        <p:strVal val="visible"/>
                                      </p:to>
                                    </p:set>
                                  </p:childTnLst>
                                </p:cTn>
                              </p:par>
                              <p:par>
                                <p:cTn id="44" presetID="6" presetClass="emph" presetSubtype="0" accel="100000" autoRev="1" fill="hold" nodeType="withEffect">
                                  <p:stCondLst>
                                    <p:cond delay="2750"/>
                                  </p:stCondLst>
                                  <p:childTnLst>
                                    <p:animScale>
                                      <p:cBhvr>
                                        <p:cTn id="45" dur="500" fill="hold"/>
                                        <p:tgtEl>
                                          <p:spTgt spid="81"/>
                                        </p:tgtEl>
                                      </p:cBhvr>
                                      <p:by x="0" y="0"/>
                                    </p:animScale>
                                  </p:childTnLst>
                                </p:cTn>
                              </p:par>
                              <p:par>
                                <p:cTn id="46" presetID="22" presetClass="entr" presetSubtype="4" fill="hold" nodeType="withEffect">
                                  <p:stCondLst>
                                    <p:cond delay="3750"/>
                                  </p:stCondLst>
                                  <p:childTnLst>
                                    <p:set>
                                      <p:cBhvr>
                                        <p:cTn id="47" dur="1" fill="hold">
                                          <p:stCondLst>
                                            <p:cond delay="0"/>
                                          </p:stCondLst>
                                        </p:cTn>
                                        <p:tgtEl>
                                          <p:spTgt spid="159"/>
                                        </p:tgtEl>
                                        <p:attrNameLst>
                                          <p:attrName>style.visibility</p:attrName>
                                        </p:attrNameLst>
                                      </p:cBhvr>
                                      <p:to>
                                        <p:strVal val="visible"/>
                                      </p:to>
                                    </p:set>
                                    <p:animEffect transition="in" filter="wipe(down)">
                                      <p:cBhvr>
                                        <p:cTn id="48" dur="500"/>
                                        <p:tgtEl>
                                          <p:spTgt spid="159"/>
                                        </p:tgtEl>
                                      </p:cBhvr>
                                    </p:animEffect>
                                  </p:childTnLst>
                                </p:cTn>
                              </p:par>
                              <p:par>
                                <p:cTn id="49" presetID="1" presetClass="entr" presetSubtype="0" fill="hold" nodeType="withEffect">
                                  <p:stCondLst>
                                    <p:cond delay="750"/>
                                  </p:stCondLst>
                                  <p:childTnLst>
                                    <p:set>
                                      <p:cBhvr>
                                        <p:cTn id="50" dur="1" fill="hold">
                                          <p:stCondLst>
                                            <p:cond delay="499"/>
                                          </p:stCondLst>
                                        </p:cTn>
                                        <p:tgtEl>
                                          <p:spTgt spid="161"/>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61"/>
                                        </p:tgtEl>
                                      </p:cBhvr>
                                      <p:by x="0" y="0"/>
                                    </p:animScale>
                                  </p:childTnLst>
                                </p:cTn>
                              </p:par>
                              <p:par>
                                <p:cTn id="53" presetID="22" presetClass="entr" presetSubtype="4" fill="hold" nodeType="withEffect">
                                  <p:stCondLst>
                                    <p:cond delay="3750"/>
                                  </p:stCondLst>
                                  <p:childTnLst>
                                    <p:set>
                                      <p:cBhvr>
                                        <p:cTn id="54" dur="1" fill="hold">
                                          <p:stCondLst>
                                            <p:cond delay="0"/>
                                          </p:stCondLst>
                                        </p:cTn>
                                        <p:tgtEl>
                                          <p:spTgt spid="49"/>
                                        </p:tgtEl>
                                        <p:attrNameLst>
                                          <p:attrName>style.visibility</p:attrName>
                                        </p:attrNameLst>
                                      </p:cBhvr>
                                      <p:to>
                                        <p:strVal val="visible"/>
                                      </p:to>
                                    </p:set>
                                    <p:animEffect transition="in" filter="wipe(down)">
                                      <p:cBhvr>
                                        <p:cTn id="5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P spid="111" grpId="0"/>
      <p:bldP spid="111"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DBCAD6-FA08-4D94-8056-C5EDBD6924B8}"/>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Scale Up / Down / Out</a:t>
            </a:r>
          </a:p>
        </p:txBody>
      </p:sp>
      <p:sp>
        <p:nvSpPr>
          <p:cNvPr id="5" name="TextBox 4">
            <a:extLst>
              <a:ext uri="{FF2B5EF4-FFF2-40B4-BE49-F238E27FC236}">
                <a16:creationId xmlns:a16="http://schemas.microsoft.com/office/drawing/2014/main" id="{631A3FA1-6BAA-4EFF-BA28-7C86244A3928}"/>
              </a:ext>
            </a:extLst>
          </p:cNvPr>
          <p:cNvSpPr txBox="1"/>
          <p:nvPr/>
        </p:nvSpPr>
        <p:spPr>
          <a:xfrm>
            <a:off x="966951" y="3355130"/>
            <a:ext cx="2669407" cy="242733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a:t>Quickly change AAS size to meet dynamic query and data requirements</a:t>
            </a:r>
          </a:p>
          <a:p>
            <a:pPr marL="285750" indent="-228600">
              <a:lnSpc>
                <a:spcPct val="90000"/>
              </a:lnSpc>
              <a:spcAft>
                <a:spcPts val="600"/>
              </a:spcAft>
              <a:buFont typeface="Arial" panose="020B0604020202020204" pitchFamily="34" charset="0"/>
              <a:buChar char="•"/>
            </a:pPr>
            <a:r>
              <a:rPr lang="en-US" sz="1600"/>
              <a:t>Scale Out to multiple AAS instances</a:t>
            </a:r>
          </a:p>
          <a:p>
            <a:pPr marL="285750" indent="-228600">
              <a:lnSpc>
                <a:spcPct val="90000"/>
              </a:lnSpc>
              <a:spcAft>
                <a:spcPts val="600"/>
              </a:spcAft>
              <a:buFont typeface="Arial" panose="020B0604020202020204" pitchFamily="34" charset="0"/>
              <a:buChar char="•"/>
            </a:pPr>
            <a:r>
              <a:rPr lang="en-US" sz="1600"/>
              <a:t>Pause AAS instances to temporarily suspend use and charges</a:t>
            </a:r>
          </a:p>
        </p:txBody>
      </p:sp>
      <p:pic>
        <p:nvPicPr>
          <p:cNvPr id="4" name="Content Placeholder 3">
            <a:extLst>
              <a:ext uri="{FF2B5EF4-FFF2-40B4-BE49-F238E27FC236}">
                <a16:creationId xmlns:a16="http://schemas.microsoft.com/office/drawing/2014/main" id="{164A98D2-5231-4FBB-B5B1-0EE88B8536AB}"/>
              </a:ext>
            </a:extLst>
          </p:cNvPr>
          <p:cNvPicPr>
            <a:picLocks noGrp="1" noChangeAspect="1"/>
          </p:cNvPicPr>
          <p:nvPr>
            <p:ph idx="1"/>
          </p:nvPr>
        </p:nvPicPr>
        <p:blipFill>
          <a:blip r:embed="rId2"/>
          <a:stretch>
            <a:fillRect/>
          </a:stretch>
        </p:blipFill>
        <p:spPr>
          <a:xfrm>
            <a:off x="4170747" y="1513267"/>
            <a:ext cx="7922645" cy="4179195"/>
          </a:xfrm>
          <a:prstGeom prst="rect">
            <a:avLst/>
          </a:prstGeom>
        </p:spPr>
      </p:pic>
    </p:spTree>
    <p:extLst>
      <p:ext uri="{BB962C8B-B14F-4D97-AF65-F5344CB8AC3E}">
        <p14:creationId xmlns:p14="http://schemas.microsoft.com/office/powerpoint/2010/main" val="933417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905" y="337679"/>
            <a:ext cx="5752059" cy="1178400"/>
          </a:xfrm>
        </p:spPr>
        <p:txBody>
          <a:bodyPr/>
          <a:lstStyle/>
          <a:p>
            <a:r>
              <a:rPr lang="en-US" sz="3921" dirty="0">
                <a:solidFill>
                  <a:schemeClr val="tx1"/>
                </a:solidFill>
              </a:rPr>
              <a:t>Demo 2: Setup Azure Analysis Services</a:t>
            </a:r>
            <a:endParaRPr lang="en-US" sz="3921" dirty="0">
              <a:solidFill>
                <a:schemeClr val="accent3"/>
              </a:solidFill>
            </a:endParaRPr>
          </a:p>
        </p:txBody>
      </p:sp>
      <p:pic>
        <p:nvPicPr>
          <p:cNvPr id="4" name="Picture Placeholder 3"/>
          <p:cNvPicPr>
            <a:picLocks noGrp="1" noChangeAspect="1"/>
          </p:cNvPicPr>
          <p:nvPr>
            <p:ph type="pic" sz="quarter" idx="10"/>
          </p:nvPr>
        </p:nvPicPr>
        <p:blipFill>
          <a:blip r:embed="rId3"/>
          <a:srcRect l="20124" r="20124"/>
          <a:stretch>
            <a:fillRect/>
          </a:stretch>
        </p:blipFill>
        <p:spPr/>
      </p:pic>
      <p:sp>
        <p:nvSpPr>
          <p:cNvPr id="7" name="Title 1"/>
          <p:cNvSpPr txBox="1">
            <a:spLocks/>
          </p:cNvSpPr>
          <p:nvPr/>
        </p:nvSpPr>
        <p:spPr>
          <a:xfrm>
            <a:off x="223660" y="2159066"/>
            <a:ext cx="5620092" cy="5557700"/>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1477" indent="-331477" defTabSz="914367">
              <a:buFont typeface="Arial" panose="020B0604020202020204" pitchFamily="34" charset="0"/>
              <a:buChar char="•"/>
              <a:defRPr/>
            </a:pPr>
            <a:r>
              <a:rPr lang="en-US" sz="3529" spc="-100" dirty="0">
                <a:solidFill>
                  <a:srgbClr val="002050"/>
                </a:solidFill>
                <a:latin typeface="Segoe UI Light" panose="020B0502040204020203" pitchFamily="34" charset="0"/>
                <a:cs typeface="Segoe UI Light" panose="020B0502040204020203" pitchFamily="34" charset="0"/>
              </a:rPr>
              <a:t>Deploy an AAS server</a:t>
            </a:r>
          </a:p>
          <a:p>
            <a:pPr marL="331477" indent="-331477" defTabSz="914367">
              <a:buFont typeface="Arial" panose="020B0604020202020204" pitchFamily="34" charset="0"/>
              <a:buChar char="•"/>
              <a:defRPr/>
            </a:pPr>
            <a:r>
              <a:rPr lang="en-US" sz="3529" spc="-100" dirty="0">
                <a:solidFill>
                  <a:srgbClr val="002050"/>
                </a:solidFill>
                <a:latin typeface="Segoe UI Light" panose="020B0502040204020203" pitchFamily="34" charset="0"/>
                <a:cs typeface="Segoe UI Light" panose="020B0502040204020203" pitchFamily="34" charset="0"/>
              </a:rPr>
              <a:t>Install and configure the data gateway</a:t>
            </a:r>
          </a:p>
          <a:p>
            <a:pPr marL="331477" indent="-331477" defTabSz="914367">
              <a:buFont typeface="Arial" panose="020B0604020202020204" pitchFamily="34" charset="0"/>
              <a:buChar char="•"/>
              <a:defRPr/>
            </a:pPr>
            <a:r>
              <a:rPr lang="en-US" sz="3529" spc="-100" dirty="0">
                <a:solidFill>
                  <a:srgbClr val="002050"/>
                </a:solidFill>
                <a:latin typeface="Segoe UI Light" panose="020B0502040204020203" pitchFamily="34" charset="0"/>
                <a:cs typeface="Segoe UI Light" panose="020B0502040204020203" pitchFamily="34" charset="0"/>
              </a:rPr>
              <a:t>Connect on-prem data to AAS</a:t>
            </a:r>
          </a:p>
          <a:p>
            <a:pPr marL="331477" indent="-331477" defTabSz="914367">
              <a:buFont typeface="Arial" panose="020B0604020202020204" pitchFamily="34" charset="0"/>
              <a:buChar char="•"/>
              <a:defRPr/>
            </a:pPr>
            <a:r>
              <a:rPr lang="en-US" sz="3529" spc="-100" dirty="0">
                <a:solidFill>
                  <a:srgbClr val="002050"/>
                </a:solidFill>
                <a:latin typeface="Segoe UI Light" panose="020B0502040204020203" pitchFamily="34" charset="0"/>
                <a:cs typeface="Segoe UI Light" panose="020B0502040204020203" pitchFamily="34" charset="0"/>
              </a:rPr>
              <a:t>Deploy to Azure Analysis Services</a:t>
            </a:r>
          </a:p>
          <a:p>
            <a:pPr marL="331477" indent="-331477" defTabSz="914367">
              <a:buFont typeface="Arial" panose="020B0604020202020204" pitchFamily="34" charset="0"/>
              <a:buChar char="•"/>
              <a:defRPr/>
            </a:pPr>
            <a:r>
              <a:rPr lang="en-US" sz="3529" spc="-100" dirty="0">
                <a:solidFill>
                  <a:srgbClr val="002050"/>
                </a:solidFill>
                <a:latin typeface="Segoe UI Light" panose="020B0502040204020203" pitchFamily="34" charset="0"/>
                <a:cs typeface="Segoe UI Light" panose="020B0502040204020203" pitchFamily="34" charset="0"/>
              </a:rPr>
              <a:t>Connect with </a:t>
            </a:r>
            <a:r>
              <a:rPr lang="en-US" sz="3529" spc="-100" dirty="0" err="1">
                <a:solidFill>
                  <a:srgbClr val="002050"/>
                </a:solidFill>
                <a:latin typeface="Segoe UI Light" panose="020B0502040204020203" pitchFamily="34" charset="0"/>
                <a:cs typeface="Segoe UI Light" panose="020B0502040204020203" pitchFamily="34" charset="0"/>
              </a:rPr>
              <a:t>PowerBI</a:t>
            </a:r>
            <a:endParaRPr lang="en-US" sz="3529" spc="-100" dirty="0">
              <a:solidFill>
                <a:srgbClr val="002050"/>
              </a:solidFill>
              <a:latin typeface="Segoe UI Light" panose="020B0502040204020203" pitchFamily="34" charset="0"/>
              <a:cs typeface="Segoe UI Light" panose="020B0502040204020203" pitchFamily="34" charset="0"/>
            </a:endParaRPr>
          </a:p>
          <a:p>
            <a:pPr defTabSz="914367">
              <a:defRPr/>
            </a:pPr>
            <a:endParaRPr lang="en-US" sz="3529" spc="-100" dirty="0">
              <a:solidFill>
                <a:srgbClr val="002050"/>
              </a:solidFill>
              <a:latin typeface="Segoe UI Light" panose="020B0502040204020203" pitchFamily="34" charset="0"/>
              <a:cs typeface="Segoe UI Light" panose="020B0502040204020203" pitchFamily="34" charset="0"/>
            </a:endParaRPr>
          </a:p>
          <a:p>
            <a:pPr marL="331477" indent="-331477" defTabSz="914367">
              <a:buFont typeface="Arial" panose="020B0604020202020204" pitchFamily="34" charset="0"/>
              <a:buChar char="•"/>
              <a:defRPr/>
            </a:pPr>
            <a:endParaRPr lang="en-US" sz="3529" spc="-100" dirty="0">
              <a:solidFill>
                <a:srgbClr val="002050"/>
              </a:solidFill>
              <a:latin typeface="Segoe UI Light" panose="020B0502040204020203" pitchFamily="34" charset="0"/>
              <a:cs typeface="Segoe UI Light" panose="020B0502040204020203" pitchFamily="34" charset="0"/>
            </a:endParaRPr>
          </a:p>
          <a:p>
            <a:pPr defTabSz="914367">
              <a:defRPr/>
            </a:pPr>
            <a:endParaRPr lang="en-US" sz="3529" spc="-100" dirty="0">
              <a:solidFill>
                <a:srgbClr val="00205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298124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with Analysis Services</a:t>
            </a:r>
          </a:p>
        </p:txBody>
      </p:sp>
      <p:sp>
        <p:nvSpPr>
          <p:cNvPr id="3" name="Text Placeholder 2"/>
          <p:cNvSpPr>
            <a:spLocks noGrp="1"/>
          </p:cNvSpPr>
          <p:nvPr>
            <p:ph type="body" sz="quarter" idx="12"/>
          </p:nvPr>
        </p:nvSpPr>
        <p:spPr/>
        <p:txBody>
          <a:bodyPr/>
          <a:lstStyle/>
          <a:p>
            <a:r>
              <a:rPr lang="en-US" dirty="0"/>
              <a:t>Charlie Pyne</a:t>
            </a:r>
          </a:p>
          <a:p>
            <a:r>
              <a:rPr lang="en-US" sz="2353" dirty="0"/>
              <a:t>Cloud Solution Architect - Microsoft</a:t>
            </a:r>
          </a:p>
        </p:txBody>
      </p:sp>
    </p:spTree>
    <p:extLst>
      <p:ext uri="{BB962C8B-B14F-4D97-AF65-F5344CB8AC3E}">
        <p14:creationId xmlns:p14="http://schemas.microsoft.com/office/powerpoint/2010/main" val="3263163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E2D6AE-D37C-4764-83ED-902C2D41DA1B}"/>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Agenda</a:t>
            </a:r>
          </a:p>
        </p:txBody>
      </p:sp>
      <p:cxnSp>
        <p:nvCxnSpPr>
          <p:cNvPr id="2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EC0866D-5902-4219-A9AD-A6B920582EFB}"/>
              </a:ext>
            </a:extLst>
          </p:cNvPr>
          <p:cNvSpPr txBox="1"/>
          <p:nvPr/>
        </p:nvSpPr>
        <p:spPr>
          <a:xfrm>
            <a:off x="4976031" y="963877"/>
            <a:ext cx="6377769" cy="493024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400" b="1"/>
              <a:t>Prerequisites – Basic Power BI Knowledge</a:t>
            </a:r>
          </a:p>
          <a:p>
            <a:pPr marL="285750" indent="-228600">
              <a:lnSpc>
                <a:spcPct val="90000"/>
              </a:lnSpc>
              <a:spcAft>
                <a:spcPts val="600"/>
              </a:spcAft>
              <a:buFont typeface="Arial" panose="020B0604020202020204" pitchFamily="34" charset="0"/>
              <a:buChar char="•"/>
            </a:pPr>
            <a:r>
              <a:rPr lang="en-US" sz="2400" b="1"/>
              <a:t>Overview of Analysis Services vs Power BI</a:t>
            </a:r>
          </a:p>
          <a:p>
            <a:pPr marL="285750" indent="-228600">
              <a:lnSpc>
                <a:spcPct val="90000"/>
              </a:lnSpc>
              <a:spcAft>
                <a:spcPts val="600"/>
              </a:spcAft>
              <a:buFont typeface="Arial" panose="020B0604020202020204" pitchFamily="34" charset="0"/>
              <a:buChar char="•"/>
            </a:pPr>
            <a:r>
              <a:rPr lang="en-US" sz="2400" b="1"/>
              <a:t>When to use Analysis Services</a:t>
            </a:r>
          </a:p>
          <a:p>
            <a:pPr marL="285750" indent="-228600">
              <a:lnSpc>
                <a:spcPct val="90000"/>
              </a:lnSpc>
              <a:spcAft>
                <a:spcPts val="600"/>
              </a:spcAft>
              <a:buFont typeface="Arial" panose="020B0604020202020204" pitchFamily="34" charset="0"/>
              <a:buChar char="•"/>
            </a:pPr>
            <a:r>
              <a:rPr lang="en-US" sz="2400" b="1"/>
              <a:t>How to setup Azure Analysis Services</a:t>
            </a:r>
          </a:p>
          <a:p>
            <a:pPr marL="285750" indent="-228600">
              <a:lnSpc>
                <a:spcPct val="90000"/>
              </a:lnSpc>
              <a:spcAft>
                <a:spcPts val="600"/>
              </a:spcAft>
              <a:buFont typeface="Arial" panose="020B0604020202020204" pitchFamily="34" charset="0"/>
              <a:buChar char="•"/>
            </a:pPr>
            <a:r>
              <a:rPr lang="en-US" sz="2400" b="1"/>
              <a:t>Azure Analysis Services Gateway</a:t>
            </a:r>
          </a:p>
          <a:p>
            <a:pPr marL="285750" indent="-228600">
              <a:lnSpc>
                <a:spcPct val="90000"/>
              </a:lnSpc>
              <a:spcAft>
                <a:spcPts val="600"/>
              </a:spcAft>
              <a:buFont typeface="Arial" panose="020B0604020202020204" pitchFamily="34" charset="0"/>
              <a:buChar char="•"/>
            </a:pPr>
            <a:r>
              <a:rPr lang="en-US" sz="2400" b="1"/>
              <a:t>How to deploy to deploy to Analysis Services</a:t>
            </a:r>
          </a:p>
          <a:p>
            <a:pPr marL="285750" indent="-228600">
              <a:lnSpc>
                <a:spcPct val="90000"/>
              </a:lnSpc>
              <a:spcAft>
                <a:spcPts val="600"/>
              </a:spcAft>
              <a:buFont typeface="Arial" panose="020B0604020202020204" pitchFamily="34" charset="0"/>
              <a:buChar char="•"/>
            </a:pPr>
            <a:r>
              <a:rPr lang="en-US" sz="2400" b="1"/>
              <a:t>Demo</a:t>
            </a:r>
          </a:p>
          <a:p>
            <a:pPr marL="285750" indent="-228600">
              <a:lnSpc>
                <a:spcPct val="90000"/>
              </a:lnSpc>
              <a:spcAft>
                <a:spcPts val="600"/>
              </a:spcAft>
              <a:buFont typeface="Arial" panose="020B0604020202020204" pitchFamily="34" charset="0"/>
              <a:buChar char="•"/>
            </a:pPr>
            <a:r>
              <a:rPr lang="en-US" sz="2400" b="1"/>
              <a:t>Questions???</a:t>
            </a:r>
          </a:p>
          <a:p>
            <a:pPr marL="285750" indent="-228600">
              <a:lnSpc>
                <a:spcPct val="90000"/>
              </a:lnSpc>
              <a:spcAft>
                <a:spcPts val="600"/>
              </a:spcAft>
              <a:buFont typeface="Arial" panose="020B0604020202020204" pitchFamily="34" charset="0"/>
              <a:buChar char="•"/>
            </a:pPr>
            <a:endParaRPr lang="en-US" sz="2400" b="1"/>
          </a:p>
        </p:txBody>
      </p:sp>
    </p:spTree>
    <p:extLst>
      <p:ext uri="{BB962C8B-B14F-4D97-AF65-F5344CB8AC3E}">
        <p14:creationId xmlns:p14="http://schemas.microsoft.com/office/powerpoint/2010/main" val="1834129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32">
            <a:extLst>
              <a:ext uri="{FF2B5EF4-FFF2-40B4-BE49-F238E27FC236}">
                <a16:creationId xmlns:a16="http://schemas.microsoft.com/office/drawing/2014/main" id="{7BA0201F-6FD0-4F6F-8D4C-5CA17EC538B1}"/>
              </a:ext>
            </a:extLst>
          </p:cNvPr>
          <p:cNvSpPr>
            <a:spLocks/>
          </p:cNvSpPr>
          <p:nvPr/>
        </p:nvSpPr>
        <p:spPr bwMode="auto">
          <a:xfrm>
            <a:off x="7579440" y="3152520"/>
            <a:ext cx="259461" cy="328849"/>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noFill/>
          <a:ln w="19050">
            <a:solidFill>
              <a:schemeClr val="accent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ysClr val="windowText" lastClr="000000"/>
              </a:solidFill>
            </a:endParaRPr>
          </a:p>
        </p:txBody>
      </p:sp>
      <p:sp>
        <p:nvSpPr>
          <p:cNvPr id="2" name="Title 1">
            <a:extLst>
              <a:ext uri="{FF2B5EF4-FFF2-40B4-BE49-F238E27FC236}">
                <a16:creationId xmlns:a16="http://schemas.microsoft.com/office/drawing/2014/main" id="{C607B979-E122-48AC-BF21-BEBCC433B3A9}"/>
              </a:ext>
            </a:extLst>
          </p:cNvPr>
          <p:cNvSpPr>
            <a:spLocks noGrp="1"/>
          </p:cNvSpPr>
          <p:nvPr>
            <p:ph type="title"/>
          </p:nvPr>
        </p:nvSpPr>
        <p:spPr/>
        <p:txBody>
          <a:bodyPr>
            <a:normAutofit fontScale="90000"/>
          </a:bodyPr>
          <a:lstStyle/>
          <a:p>
            <a:r>
              <a:rPr lang="en-US" dirty="0"/>
              <a:t>Analysis services</a:t>
            </a:r>
            <a:br>
              <a:rPr lang="en-US" dirty="0"/>
            </a:br>
            <a:r>
              <a:rPr lang="en-US" sz="2549"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t>Enterprise grade analytics engine</a:t>
            </a:r>
            <a:br>
              <a:rPr lang="en-US" dirty="0">
                <a:gradFill>
                  <a:gsLst>
                    <a:gs pos="5439">
                      <a:srgbClr val="0078D7"/>
                    </a:gs>
                    <a:gs pos="100000">
                      <a:srgbClr val="0078D7"/>
                    </a:gs>
                  </a:gsLst>
                  <a:lin ang="5400000" scaled="0"/>
                </a:gradFill>
                <a:latin typeface="Segoe UI Semibold" panose="020B0702040204020203" pitchFamily="34" charset="0"/>
                <a:cs typeface="Segoe UI Semibold" panose="020B0702040204020203" pitchFamily="34" charset="0"/>
              </a:rPr>
            </a:br>
            <a:br>
              <a:rPr lang="en-US" dirty="0"/>
            </a:br>
            <a:endParaRPr lang="en-US" dirty="0"/>
          </a:p>
        </p:txBody>
      </p:sp>
      <p:sp>
        <p:nvSpPr>
          <p:cNvPr id="3" name="Text Placeholder 2">
            <a:extLst>
              <a:ext uri="{FF2B5EF4-FFF2-40B4-BE49-F238E27FC236}">
                <a16:creationId xmlns:a16="http://schemas.microsoft.com/office/drawing/2014/main" id="{04CA744D-EDD7-48C4-B574-2276803A3691}"/>
              </a:ext>
            </a:extLst>
          </p:cNvPr>
          <p:cNvSpPr>
            <a:spLocks noGrp="1"/>
          </p:cNvSpPr>
          <p:nvPr>
            <p:ph type="body" sz="quarter" idx="4294967295"/>
          </p:nvPr>
        </p:nvSpPr>
        <p:spPr>
          <a:xfrm>
            <a:off x="0" y="2082800"/>
            <a:ext cx="4835525" cy="3303588"/>
          </a:xfrm>
        </p:spPr>
        <p:txBody>
          <a:bodyPr/>
          <a:lstStyle/>
          <a:p>
            <a:pPr marL="220984" indent="-220984">
              <a:spcBef>
                <a:spcPts val="1400"/>
              </a:spcBef>
              <a:spcAft>
                <a:spcPts val="1176"/>
              </a:spcAft>
              <a:buClr>
                <a:schemeClr val="tx1"/>
              </a:buClr>
            </a:pPr>
            <a:r>
              <a:rPr lang="en-US" sz="1961"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Transform complex data into business friendly models</a:t>
            </a:r>
          </a:p>
          <a:p>
            <a:pPr marL="220984" indent="-220984">
              <a:spcBef>
                <a:spcPts val="1400"/>
              </a:spcBef>
              <a:buClr>
                <a:schemeClr val="tx1"/>
              </a:buClr>
            </a:pPr>
            <a:r>
              <a:rPr lang="en-US" sz="1961"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Combine data from multiple data sources and apply business rules </a:t>
            </a:r>
            <a:br>
              <a:rPr lang="en-US" sz="1961"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br>
            <a:r>
              <a:rPr lang="en-US" sz="1961"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and security</a:t>
            </a:r>
          </a:p>
          <a:p>
            <a:pPr marL="220984" indent="-220984">
              <a:spcBef>
                <a:spcPts val="1400"/>
              </a:spcBef>
              <a:buClr>
                <a:schemeClr val="tx1"/>
              </a:buClr>
            </a:pPr>
            <a:r>
              <a:rPr lang="en-US" sz="1961"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Match performance to the speed </a:t>
            </a:r>
            <a:br>
              <a:rPr lang="en-US" sz="1961"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br>
            <a:r>
              <a:rPr lang="en-US" sz="1961"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of business</a:t>
            </a:r>
          </a:p>
          <a:p>
            <a:pPr marL="220984" indent="-220984">
              <a:spcBef>
                <a:spcPts val="1400"/>
              </a:spcBef>
              <a:buClr>
                <a:schemeClr val="tx1"/>
              </a:buClr>
            </a:pPr>
            <a:r>
              <a:rPr lang="en-US" sz="1961" dirty="0">
                <a:gradFill>
                  <a:gsLst>
                    <a:gs pos="0">
                      <a:schemeClr val="tx1"/>
                    </a:gs>
                    <a:gs pos="100000">
                      <a:schemeClr val="tx1"/>
                    </a:gs>
                  </a:gsLst>
                  <a:lin ang="5400000" scaled="1"/>
                </a:gradFill>
                <a:latin typeface="Segoe UI Semilight" panose="020B0402040204020203" pitchFamily="34" charset="0"/>
                <a:cs typeface="Segoe UI Semilight" panose="020B0402040204020203" pitchFamily="34" charset="0"/>
              </a:rPr>
              <a:t>Explore models and gain instant insights using your favorite visualization tool</a:t>
            </a:r>
          </a:p>
        </p:txBody>
      </p:sp>
      <p:sp>
        <p:nvSpPr>
          <p:cNvPr id="71" name="Right Bracket 70">
            <a:extLst>
              <a:ext uri="{FF2B5EF4-FFF2-40B4-BE49-F238E27FC236}">
                <a16:creationId xmlns:a16="http://schemas.microsoft.com/office/drawing/2014/main" id="{B45E2E78-9188-4C4E-95B2-D2B6AE5DB05B}"/>
              </a:ext>
            </a:extLst>
          </p:cNvPr>
          <p:cNvSpPr/>
          <p:nvPr/>
        </p:nvSpPr>
        <p:spPr>
          <a:xfrm rot="16200000">
            <a:off x="8533353" y="2031419"/>
            <a:ext cx="64939" cy="6231812"/>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sp>
        <p:nvSpPr>
          <p:cNvPr id="73" name="Right Bracket 72">
            <a:extLst>
              <a:ext uri="{FF2B5EF4-FFF2-40B4-BE49-F238E27FC236}">
                <a16:creationId xmlns:a16="http://schemas.microsoft.com/office/drawing/2014/main" id="{4431B574-FF7B-48CD-9A2E-214D9B0B9258}"/>
              </a:ext>
            </a:extLst>
          </p:cNvPr>
          <p:cNvSpPr/>
          <p:nvPr/>
        </p:nvSpPr>
        <p:spPr>
          <a:xfrm rot="5400000" flipV="1">
            <a:off x="8490141" y="-688013"/>
            <a:ext cx="64029" cy="6144475"/>
          </a:xfrm>
          <a:prstGeom prst="rightBracket">
            <a:avLst/>
          </a:prstGeom>
          <a:ln w="1905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sp>
        <p:nvSpPr>
          <p:cNvPr id="80" name="Rectangle 79">
            <a:extLst>
              <a:ext uri="{FF2B5EF4-FFF2-40B4-BE49-F238E27FC236}">
                <a16:creationId xmlns:a16="http://schemas.microsoft.com/office/drawing/2014/main" id="{9D9D249E-EE09-42A4-B57C-3211AF406BC2}"/>
              </a:ext>
            </a:extLst>
          </p:cNvPr>
          <p:cNvSpPr/>
          <p:nvPr/>
        </p:nvSpPr>
        <p:spPr>
          <a:xfrm>
            <a:off x="7634304" y="5284108"/>
            <a:ext cx="1775703" cy="207751"/>
          </a:xfrm>
          <a:prstGeom prst="rect">
            <a:avLst/>
          </a:prstGeom>
        </p:spPr>
        <p:txBody>
          <a:bodyPr wrap="square" lIns="0" tIns="0" rIns="0" bIns="0" anchor="t" anchorCtr="0">
            <a:spAutoFit/>
          </a:bodyPr>
          <a:lstStyle/>
          <a:p>
            <a:pPr algn="ctr" defTabSz="1109367">
              <a:lnSpc>
                <a:spcPct val="90000"/>
              </a:lnSpc>
              <a:defRPr/>
            </a:pPr>
            <a:r>
              <a:rPr lang="en-US" sz="1500" kern="0" dirty="0">
                <a:ln>
                  <a:solidFill>
                    <a:srgbClr val="FFFFFF">
                      <a:alpha val="0"/>
                    </a:srgbClr>
                  </a:solidFill>
                </a:ln>
                <a:solidFill>
                  <a:srgbClr val="080808"/>
                </a:solidFill>
                <a:latin typeface="Segoe UI Semibold" panose="020B0702040204020203" pitchFamily="34" charset="0"/>
                <a:cs typeface="Segoe UI Semibold" panose="020B0702040204020203" pitchFamily="34" charset="0"/>
              </a:rPr>
              <a:t>Visualize</a:t>
            </a:r>
          </a:p>
        </p:txBody>
      </p:sp>
      <p:sp>
        <p:nvSpPr>
          <p:cNvPr id="117" name="TextBox 116">
            <a:extLst>
              <a:ext uri="{FF2B5EF4-FFF2-40B4-BE49-F238E27FC236}">
                <a16:creationId xmlns:a16="http://schemas.microsoft.com/office/drawing/2014/main" id="{D1315FEE-4F0C-4274-9DC3-8D8D7C5B25F8}"/>
              </a:ext>
            </a:extLst>
          </p:cNvPr>
          <p:cNvSpPr txBox="1"/>
          <p:nvPr/>
        </p:nvSpPr>
        <p:spPr>
          <a:xfrm>
            <a:off x="6002737" y="6006414"/>
            <a:ext cx="1326749" cy="258269"/>
          </a:xfrm>
          <a:prstGeom prst="rect">
            <a:avLst/>
          </a:prstGeom>
          <a:noFill/>
        </p:spPr>
        <p:txBody>
          <a:bodyPr wrap="square" lIns="91427" tIns="45713" rIns="91427" bIns="45713" rtlCol="0">
            <a:spAutoFit/>
          </a:bodyPr>
          <a:lstStyle/>
          <a:p>
            <a:pPr algn="ctr" defTabSz="914225">
              <a:defRPr/>
            </a:pPr>
            <a:r>
              <a:rPr lang="en-US" sz="1078" dirty="0">
                <a:gradFill>
                  <a:gsLst>
                    <a:gs pos="5439">
                      <a:srgbClr val="000000"/>
                    </a:gs>
                    <a:gs pos="100000">
                      <a:srgbClr val="000000"/>
                    </a:gs>
                  </a:gsLst>
                  <a:lin ang="5400000" scaled="0"/>
                </a:gradFill>
                <a:cs typeface="Segoe UI Semilight" panose="020B0402040204020203" pitchFamily="34" charset="0"/>
              </a:rPr>
              <a:t>Excel</a:t>
            </a:r>
          </a:p>
        </p:txBody>
      </p:sp>
      <p:grpSp>
        <p:nvGrpSpPr>
          <p:cNvPr id="124" name="Group 123">
            <a:extLst>
              <a:ext uri="{FF2B5EF4-FFF2-40B4-BE49-F238E27FC236}">
                <a16:creationId xmlns:a16="http://schemas.microsoft.com/office/drawing/2014/main" id="{04855EC0-8850-410D-BBF7-1D65AE3CDD42}"/>
              </a:ext>
            </a:extLst>
          </p:cNvPr>
          <p:cNvGrpSpPr/>
          <p:nvPr/>
        </p:nvGrpSpPr>
        <p:grpSpPr>
          <a:xfrm>
            <a:off x="6484571" y="5589039"/>
            <a:ext cx="412757" cy="419120"/>
            <a:chOff x="4032740" y="2462137"/>
            <a:chExt cx="1855174" cy="1883775"/>
          </a:xfrm>
        </p:grpSpPr>
        <p:sp>
          <p:nvSpPr>
            <p:cNvPr id="125" name="Trapezoid 124">
              <a:extLst>
                <a:ext uri="{FF2B5EF4-FFF2-40B4-BE49-F238E27FC236}">
                  <a16:creationId xmlns:a16="http://schemas.microsoft.com/office/drawing/2014/main" id="{4553440B-B295-4886-9F2A-3C79DFC0A4C4}"/>
                </a:ext>
              </a:extLst>
            </p:cNvPr>
            <p:cNvSpPr/>
            <p:nvPr/>
          </p:nvSpPr>
          <p:spPr bwMode="auto">
            <a:xfrm rot="16200000">
              <a:off x="3646233" y="2848644"/>
              <a:ext cx="1883775" cy="1110762"/>
            </a:xfrm>
            <a:prstGeom prst="trapezoid">
              <a:avLst>
                <a:gd name="adj" fmla="val 17348"/>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Top Corners Rounded 125">
              <a:extLst>
                <a:ext uri="{FF2B5EF4-FFF2-40B4-BE49-F238E27FC236}">
                  <a16:creationId xmlns:a16="http://schemas.microsoft.com/office/drawing/2014/main" id="{5B8B3441-C3DB-42B2-B199-17A30A404549}"/>
                </a:ext>
              </a:extLst>
            </p:cNvPr>
            <p:cNvSpPr/>
            <p:nvPr/>
          </p:nvSpPr>
          <p:spPr bwMode="auto">
            <a:xfrm rot="5400000">
              <a:off x="4794005" y="3031818"/>
              <a:ext cx="1443405" cy="744413"/>
            </a:xfrm>
            <a:prstGeom prst="round2SameRect">
              <a:avLst>
                <a:gd name="adj1" fmla="val 5250"/>
                <a:gd name="adj2" fmla="val 0"/>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916D8DE3-DD6A-4C8B-9CBB-3E98019BEF8C}"/>
                </a:ext>
              </a:extLst>
            </p:cNvPr>
            <p:cNvSpPr/>
            <p:nvPr/>
          </p:nvSpPr>
          <p:spPr bwMode="auto">
            <a:xfrm>
              <a:off x="5404757" y="2850696"/>
              <a:ext cx="292554"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F03FAD8D-DFEB-4566-848C-BDD669E396EC}"/>
                </a:ext>
              </a:extLst>
            </p:cNvPr>
            <p:cNvSpPr/>
            <p:nvPr/>
          </p:nvSpPr>
          <p:spPr bwMode="auto">
            <a:xfrm>
              <a:off x="5404757" y="3085437"/>
              <a:ext cx="292554"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6276EAC0-987C-406E-A389-8A559B96F14F}"/>
                </a:ext>
              </a:extLst>
            </p:cNvPr>
            <p:cNvSpPr/>
            <p:nvPr/>
          </p:nvSpPr>
          <p:spPr bwMode="auto">
            <a:xfrm>
              <a:off x="5404757" y="3320178"/>
              <a:ext cx="292554"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64FD7D54-C941-4A3E-A1B6-AA0BD608B6EC}"/>
                </a:ext>
              </a:extLst>
            </p:cNvPr>
            <p:cNvSpPr/>
            <p:nvPr/>
          </p:nvSpPr>
          <p:spPr bwMode="auto">
            <a:xfrm>
              <a:off x="5404757" y="3554919"/>
              <a:ext cx="292554"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3222FE14-FFB5-4C7E-BADC-650AB2C441A4}"/>
                </a:ext>
              </a:extLst>
            </p:cNvPr>
            <p:cNvSpPr/>
            <p:nvPr/>
          </p:nvSpPr>
          <p:spPr bwMode="auto">
            <a:xfrm>
              <a:off x="5404757" y="3789661"/>
              <a:ext cx="292554"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69D130C3-2A27-4726-8D8D-1EA45F74077A}"/>
                </a:ext>
              </a:extLst>
            </p:cNvPr>
            <p:cNvSpPr/>
            <p:nvPr/>
          </p:nvSpPr>
          <p:spPr bwMode="auto">
            <a:xfrm>
              <a:off x="5143500" y="2850696"/>
              <a:ext cx="170090"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D1AF0748-4CCA-4F3D-BF31-586BA3CF4C51}"/>
                </a:ext>
              </a:extLst>
            </p:cNvPr>
            <p:cNvSpPr/>
            <p:nvPr/>
          </p:nvSpPr>
          <p:spPr bwMode="auto">
            <a:xfrm>
              <a:off x="5143500" y="3085437"/>
              <a:ext cx="170090"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8034917D-2834-48E3-8563-4ADEC496CC9F}"/>
                </a:ext>
              </a:extLst>
            </p:cNvPr>
            <p:cNvSpPr/>
            <p:nvPr/>
          </p:nvSpPr>
          <p:spPr bwMode="auto">
            <a:xfrm>
              <a:off x="5143500" y="3320178"/>
              <a:ext cx="170090"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FE1FF38A-DA03-4E9B-8647-56B6400B3C61}"/>
                </a:ext>
              </a:extLst>
            </p:cNvPr>
            <p:cNvSpPr/>
            <p:nvPr/>
          </p:nvSpPr>
          <p:spPr bwMode="auto">
            <a:xfrm>
              <a:off x="5143500" y="3554919"/>
              <a:ext cx="170090"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314EF2E8-BB75-4748-B7EE-3457A35F4DF8}"/>
                </a:ext>
              </a:extLst>
            </p:cNvPr>
            <p:cNvSpPr/>
            <p:nvPr/>
          </p:nvSpPr>
          <p:spPr bwMode="auto">
            <a:xfrm>
              <a:off x="5143500" y="3789661"/>
              <a:ext cx="170090"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7" name="Straight Connector 136">
              <a:extLst>
                <a:ext uri="{FF2B5EF4-FFF2-40B4-BE49-F238E27FC236}">
                  <a16:creationId xmlns:a16="http://schemas.microsoft.com/office/drawing/2014/main" id="{FC8C8118-932D-437B-BE3E-91A49B2D5205}"/>
                </a:ext>
              </a:extLst>
            </p:cNvPr>
            <p:cNvCxnSpPr>
              <a:cxnSpLocks/>
            </p:cNvCxnSpPr>
            <p:nvPr/>
          </p:nvCxnSpPr>
          <p:spPr>
            <a:xfrm>
              <a:off x="4389167" y="3068308"/>
              <a:ext cx="338573" cy="668989"/>
            </a:xfrm>
            <a:prstGeom prst="line">
              <a:avLst/>
            </a:prstGeom>
            <a:ln w="1079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44CC1D2-9245-4DE2-A766-1CF9DB30D52C}"/>
                </a:ext>
              </a:extLst>
            </p:cNvPr>
            <p:cNvCxnSpPr>
              <a:cxnSpLocks/>
            </p:cNvCxnSpPr>
            <p:nvPr/>
          </p:nvCxnSpPr>
          <p:spPr>
            <a:xfrm flipH="1">
              <a:off x="4373105" y="3047097"/>
              <a:ext cx="355706" cy="671436"/>
            </a:xfrm>
            <a:prstGeom prst="line">
              <a:avLst/>
            </a:prstGeom>
            <a:ln w="1079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529F9A45-3262-4636-B3EA-6F3560DDD45C}"/>
              </a:ext>
            </a:extLst>
          </p:cNvPr>
          <p:cNvSpPr txBox="1"/>
          <p:nvPr/>
        </p:nvSpPr>
        <p:spPr>
          <a:xfrm>
            <a:off x="7976598" y="6006414"/>
            <a:ext cx="1108694" cy="258269"/>
          </a:xfrm>
          <a:prstGeom prst="rect">
            <a:avLst/>
          </a:prstGeom>
          <a:noFill/>
        </p:spPr>
        <p:txBody>
          <a:bodyPr wrap="square" lIns="91427" tIns="45713" rIns="91427" bIns="45713" rtlCol="0">
            <a:spAutoFit/>
          </a:bodyPr>
          <a:lstStyle/>
          <a:p>
            <a:pPr algn="ctr" defTabSz="914225">
              <a:defRPr/>
            </a:pPr>
            <a:r>
              <a:rPr lang="en-US" sz="1078" dirty="0">
                <a:gradFill>
                  <a:gsLst>
                    <a:gs pos="5439">
                      <a:srgbClr val="000000"/>
                    </a:gs>
                    <a:gs pos="100000">
                      <a:srgbClr val="000000"/>
                    </a:gs>
                  </a:gsLst>
                  <a:lin ang="5400000" scaled="0"/>
                </a:gradFill>
                <a:cs typeface="Segoe UI Semilight" panose="020B0402040204020203" pitchFamily="34" charset="0"/>
              </a:rPr>
              <a:t>Power BI</a:t>
            </a:r>
          </a:p>
        </p:txBody>
      </p:sp>
      <p:cxnSp>
        <p:nvCxnSpPr>
          <p:cNvPr id="153" name="Straight Arrow Connector 152">
            <a:extLst>
              <a:ext uri="{FF2B5EF4-FFF2-40B4-BE49-F238E27FC236}">
                <a16:creationId xmlns:a16="http://schemas.microsoft.com/office/drawing/2014/main" id="{F52B9B9D-7C31-414D-8DDF-A509717F7D4A}"/>
              </a:ext>
            </a:extLst>
          </p:cNvPr>
          <p:cNvCxnSpPr>
            <a:cxnSpLocks/>
          </p:cNvCxnSpPr>
          <p:nvPr/>
        </p:nvCxnSpPr>
        <p:spPr>
          <a:xfrm>
            <a:off x="8522154" y="2452732"/>
            <a:ext cx="0" cy="275303"/>
          </a:xfrm>
          <a:prstGeom prst="straightConnector1">
            <a:avLst/>
          </a:prstGeom>
          <a:ln w="1905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DF8DD40-FFA0-4F77-A87F-F803BC278D48}"/>
              </a:ext>
            </a:extLst>
          </p:cNvPr>
          <p:cNvCxnSpPr>
            <a:cxnSpLocks/>
          </p:cNvCxnSpPr>
          <p:nvPr/>
        </p:nvCxnSpPr>
        <p:spPr>
          <a:xfrm>
            <a:off x="8522154" y="4709899"/>
            <a:ext cx="0" cy="292819"/>
          </a:xfrm>
          <a:prstGeom prst="straightConnector1">
            <a:avLst/>
          </a:prstGeom>
          <a:ln w="1905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D57FFEA2-6D13-4BD8-93CE-3E6B6B9FF071}"/>
              </a:ext>
            </a:extLst>
          </p:cNvPr>
          <p:cNvSpPr txBox="1"/>
          <p:nvPr/>
        </p:nvSpPr>
        <p:spPr>
          <a:xfrm>
            <a:off x="9103043" y="4143695"/>
            <a:ext cx="1310048" cy="4401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kern="0" dirty="0">
                <a:gradFill>
                  <a:gsLst>
                    <a:gs pos="5439">
                      <a:srgbClr val="000000"/>
                    </a:gs>
                    <a:gs pos="100000">
                      <a:srgbClr val="000000"/>
                    </a:gs>
                  </a:gsLst>
                  <a:lin ang="5400000" scaled="0"/>
                </a:gradFill>
              </a:rPr>
              <a:t>Business logic </a:t>
            </a:r>
            <a:br>
              <a:rPr lang="en-US" sz="1077" kern="0" dirty="0">
                <a:gradFill>
                  <a:gsLst>
                    <a:gs pos="5439">
                      <a:srgbClr val="000000"/>
                    </a:gs>
                    <a:gs pos="100000">
                      <a:srgbClr val="000000"/>
                    </a:gs>
                  </a:gsLst>
                  <a:lin ang="5400000" scaled="0"/>
                </a:gradFill>
              </a:rPr>
            </a:br>
            <a:r>
              <a:rPr lang="en-US" sz="1077" kern="0" dirty="0">
                <a:gradFill>
                  <a:gsLst>
                    <a:gs pos="5439">
                      <a:srgbClr val="000000"/>
                    </a:gs>
                    <a:gs pos="100000">
                      <a:srgbClr val="000000"/>
                    </a:gs>
                  </a:gsLst>
                  <a:lin ang="5400000" scaled="0"/>
                </a:gradFill>
              </a:rPr>
              <a:t>&amp; metrics</a:t>
            </a:r>
          </a:p>
        </p:txBody>
      </p:sp>
      <p:sp>
        <p:nvSpPr>
          <p:cNvPr id="227" name="TextBox 226">
            <a:extLst>
              <a:ext uri="{FF2B5EF4-FFF2-40B4-BE49-F238E27FC236}">
                <a16:creationId xmlns:a16="http://schemas.microsoft.com/office/drawing/2014/main" id="{5B4E2C2E-C7AC-41A4-AF02-1896BA2B3F4E}"/>
              </a:ext>
            </a:extLst>
          </p:cNvPr>
          <p:cNvSpPr txBox="1"/>
          <p:nvPr/>
        </p:nvSpPr>
        <p:spPr>
          <a:xfrm>
            <a:off x="5552910" y="4221291"/>
            <a:ext cx="1037343" cy="284965"/>
          </a:xfrm>
          <a:prstGeom prst="rect">
            <a:avLst/>
          </a:prstGeom>
          <a:noFill/>
          <a:ln>
            <a:noFill/>
          </a:ln>
        </p:spPr>
        <p:txBody>
          <a:bodyPr wrap="square" lIns="89630" tIns="89630" rIns="89630" bIns="44814" rtlCol="0" anchor="ctr">
            <a:spAutoFit/>
          </a:bodyPr>
          <a:lstStyle/>
          <a:p>
            <a:pPr algn="ctr" defTabSz="896214">
              <a:lnSpc>
                <a:spcPct val="90000"/>
              </a:lnSpc>
              <a:spcAft>
                <a:spcPts val="588"/>
              </a:spcAft>
              <a:defRPr/>
            </a:pPr>
            <a:r>
              <a:rPr lang="en-US" sz="1077" kern="0" dirty="0">
                <a:gradFill>
                  <a:gsLst>
                    <a:gs pos="5439">
                      <a:srgbClr val="000000"/>
                    </a:gs>
                    <a:gs pos="100000">
                      <a:srgbClr val="000000"/>
                    </a:gs>
                  </a:gsLst>
                  <a:lin ang="5400000" scaled="0"/>
                </a:gradFill>
              </a:rPr>
              <a:t>Data modeling</a:t>
            </a:r>
          </a:p>
        </p:txBody>
      </p:sp>
      <p:sp>
        <p:nvSpPr>
          <p:cNvPr id="229" name="TextBox 228">
            <a:extLst>
              <a:ext uri="{FF2B5EF4-FFF2-40B4-BE49-F238E27FC236}">
                <a16:creationId xmlns:a16="http://schemas.microsoft.com/office/drawing/2014/main" id="{936D73B5-78E2-4B0D-BFC7-FAE2C1163DEC}"/>
              </a:ext>
            </a:extLst>
          </p:cNvPr>
          <p:cNvSpPr txBox="1"/>
          <p:nvPr/>
        </p:nvSpPr>
        <p:spPr>
          <a:xfrm>
            <a:off x="8061554" y="4143695"/>
            <a:ext cx="929557" cy="2879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kern="0" dirty="0">
                <a:gradFill>
                  <a:gsLst>
                    <a:gs pos="5439">
                      <a:srgbClr val="000000"/>
                    </a:gs>
                    <a:gs pos="100000">
                      <a:srgbClr val="000000"/>
                    </a:gs>
                  </a:gsLst>
                  <a:lin ang="5400000" scaled="0"/>
                </a:gradFill>
              </a:rPr>
              <a:t>Security</a:t>
            </a:r>
          </a:p>
        </p:txBody>
      </p:sp>
      <p:sp>
        <p:nvSpPr>
          <p:cNvPr id="232" name="TextBox 231">
            <a:extLst>
              <a:ext uri="{FF2B5EF4-FFF2-40B4-BE49-F238E27FC236}">
                <a16:creationId xmlns:a16="http://schemas.microsoft.com/office/drawing/2014/main" id="{DC7D0EDD-47EC-46D1-8E1C-492F64E42A5C}"/>
              </a:ext>
            </a:extLst>
          </p:cNvPr>
          <p:cNvSpPr txBox="1"/>
          <p:nvPr/>
        </p:nvSpPr>
        <p:spPr>
          <a:xfrm>
            <a:off x="10385571" y="4143695"/>
            <a:ext cx="1169176" cy="4401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kern="0" dirty="0">
                <a:gradFill>
                  <a:gsLst>
                    <a:gs pos="5439">
                      <a:srgbClr val="000000"/>
                    </a:gs>
                    <a:gs pos="100000">
                      <a:srgbClr val="000000"/>
                    </a:gs>
                  </a:gsLst>
                  <a:lin ang="5400000" scaled="0"/>
                </a:gradFill>
              </a:rPr>
              <a:t>Lifecycle management</a:t>
            </a:r>
          </a:p>
        </p:txBody>
      </p:sp>
      <p:sp>
        <p:nvSpPr>
          <p:cNvPr id="233" name="TextBox 232">
            <a:extLst>
              <a:ext uri="{FF2B5EF4-FFF2-40B4-BE49-F238E27FC236}">
                <a16:creationId xmlns:a16="http://schemas.microsoft.com/office/drawing/2014/main" id="{473AF860-0CDD-4597-BB86-A5E21F83E6D7}"/>
              </a:ext>
            </a:extLst>
          </p:cNvPr>
          <p:cNvSpPr txBox="1"/>
          <p:nvPr/>
        </p:nvSpPr>
        <p:spPr>
          <a:xfrm>
            <a:off x="6758420" y="4143695"/>
            <a:ext cx="1112667" cy="440156"/>
          </a:xfrm>
          <a:prstGeom prst="rect">
            <a:avLst/>
          </a:prstGeom>
          <a:noFill/>
        </p:spPr>
        <p:txBody>
          <a:bodyPr wrap="square" lIns="89630" tIns="89630" rIns="89630" bIns="44814" rtlCol="0" anchor="ctr">
            <a:spAutoFit/>
          </a:bodyPr>
          <a:lstStyle/>
          <a:p>
            <a:pPr algn="ctr" defTabSz="896214">
              <a:lnSpc>
                <a:spcPct val="90000"/>
              </a:lnSpc>
              <a:spcAft>
                <a:spcPts val="588"/>
              </a:spcAft>
              <a:defRPr/>
            </a:pPr>
            <a:r>
              <a:rPr lang="en-US" sz="1077" kern="0" dirty="0">
                <a:gradFill>
                  <a:gsLst>
                    <a:gs pos="5439">
                      <a:srgbClr val="000000"/>
                    </a:gs>
                    <a:gs pos="100000">
                      <a:srgbClr val="000000"/>
                    </a:gs>
                  </a:gsLst>
                  <a:lin ang="5400000" scaled="0"/>
                </a:gradFill>
              </a:rPr>
              <a:t>In-memory cache</a:t>
            </a:r>
          </a:p>
        </p:txBody>
      </p:sp>
      <p:sp>
        <p:nvSpPr>
          <p:cNvPr id="4" name="Rectangle 3">
            <a:extLst>
              <a:ext uri="{FF2B5EF4-FFF2-40B4-BE49-F238E27FC236}">
                <a16:creationId xmlns:a16="http://schemas.microsoft.com/office/drawing/2014/main" id="{0E489174-D5CD-454F-B743-4BB7807E2ADF}"/>
              </a:ext>
            </a:extLst>
          </p:cNvPr>
          <p:cNvSpPr/>
          <p:nvPr/>
        </p:nvSpPr>
        <p:spPr bwMode="auto">
          <a:xfrm>
            <a:off x="5449917" y="2953666"/>
            <a:ext cx="6231811" cy="1730205"/>
          </a:xfrm>
          <a:prstGeom prst="rect">
            <a:avLst/>
          </a:prstGeom>
          <a:noFill/>
          <a:ln w="1905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defRPr/>
            </a:pPr>
            <a:endParaRPr lang="en-US" sz="2000" dirty="0">
              <a:gradFill>
                <a:gsLst>
                  <a:gs pos="0">
                    <a:srgbClr val="FFFFFF"/>
                  </a:gs>
                  <a:gs pos="100000">
                    <a:srgbClr val="FFFFFF"/>
                  </a:gs>
                </a:gsLst>
                <a:lin ang="5400000" scaled="0"/>
              </a:gradFill>
              <a:latin typeface="Segoe UI"/>
            </a:endParaRPr>
          </a:p>
        </p:txBody>
      </p:sp>
      <p:sp>
        <p:nvSpPr>
          <p:cNvPr id="79" name="Rectangle 78">
            <a:extLst>
              <a:ext uri="{FF2B5EF4-FFF2-40B4-BE49-F238E27FC236}">
                <a16:creationId xmlns:a16="http://schemas.microsoft.com/office/drawing/2014/main" id="{5A9D5AAA-C9B4-422E-B776-4A071CA722AE}"/>
              </a:ext>
            </a:extLst>
          </p:cNvPr>
          <p:cNvSpPr/>
          <p:nvPr/>
        </p:nvSpPr>
        <p:spPr>
          <a:xfrm>
            <a:off x="7279470" y="2850327"/>
            <a:ext cx="2775532" cy="193859"/>
          </a:xfrm>
          <a:prstGeom prst="rect">
            <a:avLst/>
          </a:prstGeom>
          <a:solidFill>
            <a:schemeClr val="bg1"/>
          </a:solidFill>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SQL Server Analysis Services</a:t>
            </a:r>
          </a:p>
        </p:txBody>
      </p:sp>
      <p:sp>
        <p:nvSpPr>
          <p:cNvPr id="235" name="Rectangle 234">
            <a:extLst>
              <a:ext uri="{FF2B5EF4-FFF2-40B4-BE49-F238E27FC236}">
                <a16:creationId xmlns:a16="http://schemas.microsoft.com/office/drawing/2014/main" id="{7882C312-A0D4-4B4C-9904-45C93DE9D0BC}"/>
              </a:ext>
            </a:extLst>
          </p:cNvPr>
          <p:cNvSpPr/>
          <p:nvPr/>
        </p:nvSpPr>
        <p:spPr>
          <a:xfrm>
            <a:off x="7122569" y="3210363"/>
            <a:ext cx="3009396" cy="193899"/>
          </a:xfrm>
          <a:prstGeom prst="rect">
            <a:avLst/>
          </a:prstGeom>
        </p:spPr>
        <p:txBody>
          <a:bodyPr wrap="square" lIns="0" tIns="0" rIns="0" bIns="0" anchor="t" anchorCtr="0">
            <a:spAutoFit/>
          </a:bodyPr>
          <a:lstStyle/>
          <a:p>
            <a:pPr algn="ctr" defTabSz="1109367">
              <a:lnSpc>
                <a:spcPct val="90000"/>
              </a:lnSpc>
              <a:defRPr/>
            </a:pPr>
            <a:r>
              <a:rPr lang="en-US" sz="1400" kern="0" dirty="0">
                <a:ln>
                  <a:solidFill>
                    <a:srgbClr val="FFFFFF">
                      <a:alpha val="0"/>
                    </a:srgbClr>
                  </a:solidFill>
                </a:ln>
                <a:solidFill>
                  <a:srgbClr val="080808"/>
                </a:solidFill>
                <a:latin typeface="Segoe UI" panose="020B0502040204020203" pitchFamily="34" charset="0"/>
                <a:cs typeface="Segoe UI" panose="020B0502040204020203" pitchFamily="34" charset="0"/>
              </a:rPr>
              <a:t>BI semantic model</a:t>
            </a:r>
          </a:p>
        </p:txBody>
      </p:sp>
      <p:sp>
        <p:nvSpPr>
          <p:cNvPr id="146" name="TextBox 145">
            <a:extLst>
              <a:ext uri="{FF2B5EF4-FFF2-40B4-BE49-F238E27FC236}">
                <a16:creationId xmlns:a16="http://schemas.microsoft.com/office/drawing/2014/main" id="{39947CB5-E226-406E-ACD6-86387693C1DA}"/>
              </a:ext>
            </a:extLst>
          </p:cNvPr>
          <p:cNvSpPr txBox="1"/>
          <p:nvPr/>
        </p:nvSpPr>
        <p:spPr>
          <a:xfrm>
            <a:off x="9659538" y="6006414"/>
            <a:ext cx="1485659" cy="258269"/>
          </a:xfrm>
          <a:prstGeom prst="rect">
            <a:avLst/>
          </a:prstGeom>
          <a:noFill/>
        </p:spPr>
        <p:txBody>
          <a:bodyPr wrap="square" lIns="91427" tIns="45713" rIns="91427" bIns="45713" rtlCol="0">
            <a:spAutoFit/>
          </a:bodyPr>
          <a:lstStyle/>
          <a:p>
            <a:pPr algn="ctr" defTabSz="914225">
              <a:defRPr/>
            </a:pPr>
            <a:r>
              <a:rPr lang="en-US" sz="1078" dirty="0">
                <a:gradFill>
                  <a:gsLst>
                    <a:gs pos="5439">
                      <a:srgbClr val="000000"/>
                    </a:gs>
                    <a:gs pos="100000">
                      <a:srgbClr val="000000"/>
                    </a:gs>
                  </a:gsLst>
                  <a:lin ang="5400000" scaled="0"/>
                </a:gradFill>
                <a:cs typeface="Segoe UI Semilight" panose="020B0402040204020203" pitchFamily="34" charset="0"/>
              </a:rPr>
              <a:t>Third-party tools</a:t>
            </a:r>
          </a:p>
        </p:txBody>
      </p:sp>
      <p:sp>
        <p:nvSpPr>
          <p:cNvPr id="101" name="LightningBolt_E945">
            <a:extLst>
              <a:ext uri="{FF2B5EF4-FFF2-40B4-BE49-F238E27FC236}">
                <a16:creationId xmlns:a16="http://schemas.microsoft.com/office/drawing/2014/main" id="{A9805809-4D37-4BF8-B50F-0AC875B2CFB6}"/>
              </a:ext>
            </a:extLst>
          </p:cNvPr>
          <p:cNvSpPr>
            <a:spLocks noChangeAspect="1"/>
          </p:cNvSpPr>
          <p:nvPr/>
        </p:nvSpPr>
        <p:spPr bwMode="auto">
          <a:xfrm>
            <a:off x="7181508" y="3700388"/>
            <a:ext cx="262068" cy="36570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sp>
        <p:nvSpPr>
          <p:cNvPr id="103" name="Shield_EA18">
            <a:extLst>
              <a:ext uri="{FF2B5EF4-FFF2-40B4-BE49-F238E27FC236}">
                <a16:creationId xmlns:a16="http://schemas.microsoft.com/office/drawing/2014/main" id="{7C0295EA-32F0-4003-96A9-9B2C42F5C492}"/>
              </a:ext>
            </a:extLst>
          </p:cNvPr>
          <p:cNvSpPr>
            <a:spLocks noChangeAspect="1"/>
          </p:cNvSpPr>
          <p:nvPr/>
        </p:nvSpPr>
        <p:spPr bwMode="auto">
          <a:xfrm>
            <a:off x="8354584" y="3700388"/>
            <a:ext cx="343495" cy="365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gradFill>
                <a:gsLst>
                  <a:gs pos="0">
                    <a:srgbClr val="505050"/>
                  </a:gs>
                  <a:gs pos="100000">
                    <a:srgbClr val="505050"/>
                  </a:gs>
                </a:gsLst>
              </a:gradFill>
              <a:latin typeface="Segoe UI"/>
            </a:endParaRPr>
          </a:p>
        </p:txBody>
      </p:sp>
      <p:sp>
        <p:nvSpPr>
          <p:cNvPr id="114" name="Processing_E9F5">
            <a:extLst>
              <a:ext uri="{FF2B5EF4-FFF2-40B4-BE49-F238E27FC236}">
                <a16:creationId xmlns:a16="http://schemas.microsoft.com/office/drawing/2014/main" id="{35CAC537-7679-4173-A30E-AD8B1B3F37F7}"/>
              </a:ext>
            </a:extLst>
          </p:cNvPr>
          <p:cNvSpPr>
            <a:spLocks noChangeAspect="1" noEditPoints="1"/>
          </p:cNvSpPr>
          <p:nvPr/>
        </p:nvSpPr>
        <p:spPr bwMode="auto">
          <a:xfrm>
            <a:off x="9536647" y="3700388"/>
            <a:ext cx="419902" cy="36570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000000"/>
              </a:solidFill>
              <a:latin typeface="Segoe UI"/>
            </a:endParaRPr>
          </a:p>
        </p:txBody>
      </p:sp>
      <p:sp>
        <p:nvSpPr>
          <p:cNvPr id="118" name="arrow_11">
            <a:extLst>
              <a:ext uri="{FF2B5EF4-FFF2-40B4-BE49-F238E27FC236}">
                <a16:creationId xmlns:a16="http://schemas.microsoft.com/office/drawing/2014/main" id="{CDFCBCBF-248A-4A89-B826-9B594B4F01CF}"/>
              </a:ext>
            </a:extLst>
          </p:cNvPr>
          <p:cNvSpPr>
            <a:spLocks noChangeAspect="1" noEditPoints="1"/>
          </p:cNvSpPr>
          <p:nvPr/>
        </p:nvSpPr>
        <p:spPr bwMode="auto">
          <a:xfrm>
            <a:off x="10795118" y="3700388"/>
            <a:ext cx="350079" cy="3657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900" dirty="0">
              <a:gradFill>
                <a:gsLst>
                  <a:gs pos="0">
                    <a:srgbClr val="505050"/>
                  </a:gs>
                  <a:gs pos="100000">
                    <a:srgbClr val="505050"/>
                  </a:gs>
                </a:gsLst>
                <a:lin ang="5400000" scaled="1"/>
              </a:gradFill>
              <a:latin typeface="Segoe UI"/>
            </a:endParaRPr>
          </a:p>
        </p:txBody>
      </p:sp>
      <p:sp>
        <p:nvSpPr>
          <p:cNvPr id="119" name="Intelligence">
            <a:extLst>
              <a:ext uri="{FF2B5EF4-FFF2-40B4-BE49-F238E27FC236}">
                <a16:creationId xmlns:a16="http://schemas.microsoft.com/office/drawing/2014/main" id="{F57B8C44-EE78-4CC5-870A-90ED72851DC3}"/>
              </a:ext>
            </a:extLst>
          </p:cNvPr>
          <p:cNvSpPr>
            <a:spLocks noChangeAspect="1" noEditPoints="1"/>
          </p:cNvSpPr>
          <p:nvPr/>
        </p:nvSpPr>
        <p:spPr bwMode="auto">
          <a:xfrm>
            <a:off x="5889916" y="3700388"/>
            <a:ext cx="380584" cy="365708"/>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grpSp>
        <p:nvGrpSpPr>
          <p:cNvPr id="7" name="Group 6">
            <a:extLst>
              <a:ext uri="{FF2B5EF4-FFF2-40B4-BE49-F238E27FC236}">
                <a16:creationId xmlns:a16="http://schemas.microsoft.com/office/drawing/2014/main" id="{8803F67C-B2A5-4CAF-B790-D82F62E28289}"/>
              </a:ext>
            </a:extLst>
          </p:cNvPr>
          <p:cNvGrpSpPr/>
          <p:nvPr/>
        </p:nvGrpSpPr>
        <p:grpSpPr>
          <a:xfrm>
            <a:off x="10141049" y="5651768"/>
            <a:ext cx="522636" cy="348742"/>
            <a:chOff x="10243726" y="5529925"/>
            <a:chExt cx="617188" cy="411834"/>
          </a:xfrm>
        </p:grpSpPr>
        <p:sp>
          <p:nvSpPr>
            <p:cNvPr id="122" name="Laptop_E770">
              <a:extLst>
                <a:ext uri="{FF2B5EF4-FFF2-40B4-BE49-F238E27FC236}">
                  <a16:creationId xmlns:a16="http://schemas.microsoft.com/office/drawing/2014/main" id="{0AEAE6BC-41AF-45EB-9482-02FBE35D6EF7}"/>
                </a:ext>
              </a:extLst>
            </p:cNvPr>
            <p:cNvSpPr>
              <a:spLocks noChangeAspect="1" noEditPoints="1"/>
            </p:cNvSpPr>
            <p:nvPr/>
          </p:nvSpPr>
          <p:spPr bwMode="auto">
            <a:xfrm>
              <a:off x="10243726" y="5529925"/>
              <a:ext cx="617188" cy="41183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Segoe UI"/>
              </a:endParaRPr>
            </a:p>
          </p:txBody>
        </p:sp>
        <p:sp>
          <p:nvSpPr>
            <p:cNvPr id="123" name="Market_EAFC">
              <a:extLst>
                <a:ext uri="{FF2B5EF4-FFF2-40B4-BE49-F238E27FC236}">
                  <a16:creationId xmlns:a16="http://schemas.microsoft.com/office/drawing/2014/main" id="{46446055-8878-490D-B967-4BD340B0D32E}"/>
                </a:ext>
              </a:extLst>
            </p:cNvPr>
            <p:cNvSpPr>
              <a:spLocks noChangeAspect="1" noEditPoints="1"/>
            </p:cNvSpPr>
            <p:nvPr/>
          </p:nvSpPr>
          <p:spPr bwMode="auto">
            <a:xfrm>
              <a:off x="10462079" y="5627005"/>
              <a:ext cx="180483" cy="109451"/>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Segoe UI"/>
              </a:endParaRPr>
            </a:p>
          </p:txBody>
        </p:sp>
      </p:grpSp>
      <p:sp>
        <p:nvSpPr>
          <p:cNvPr id="89" name="TextBox 88">
            <a:extLst>
              <a:ext uri="{FF2B5EF4-FFF2-40B4-BE49-F238E27FC236}">
                <a16:creationId xmlns:a16="http://schemas.microsoft.com/office/drawing/2014/main" id="{FC660720-F6B9-4DA7-BED4-FDCA0C91E132}"/>
              </a:ext>
            </a:extLst>
          </p:cNvPr>
          <p:cNvSpPr txBox="1"/>
          <p:nvPr/>
        </p:nvSpPr>
        <p:spPr>
          <a:xfrm>
            <a:off x="8268366" y="2080975"/>
            <a:ext cx="800402" cy="249264"/>
          </a:xfrm>
          <a:prstGeom prst="rect">
            <a:avLst/>
          </a:prstGeom>
          <a:noFill/>
        </p:spPr>
        <p:txBody>
          <a:bodyPr wrap="square" lIns="91427" tIns="45713" rIns="91427" bIns="45713" rtlCol="0">
            <a:spAutoFit/>
          </a:bodyPr>
          <a:lstStyle/>
          <a:p>
            <a:pPr algn="ctr" defTabSz="914225">
              <a:defRPr/>
            </a:pPr>
            <a:r>
              <a:rPr lang="en-US" sz="980" dirty="0">
                <a:gradFill>
                  <a:gsLst>
                    <a:gs pos="5439">
                      <a:srgbClr val="000000"/>
                    </a:gs>
                    <a:gs pos="100000">
                      <a:srgbClr val="000000"/>
                    </a:gs>
                  </a:gsLst>
                  <a:lin ang="5400000" scaled="0"/>
                </a:gradFill>
                <a:cs typeface="Segoe UI Semilight" panose="020B0402040204020203" pitchFamily="34" charset="0"/>
              </a:rPr>
              <a:t>Azure Blob</a:t>
            </a:r>
          </a:p>
        </p:txBody>
      </p:sp>
      <p:sp>
        <p:nvSpPr>
          <p:cNvPr id="102" name="TextBox 101">
            <a:extLst>
              <a:ext uri="{FF2B5EF4-FFF2-40B4-BE49-F238E27FC236}">
                <a16:creationId xmlns:a16="http://schemas.microsoft.com/office/drawing/2014/main" id="{F2AF497B-2292-44BF-853D-ADC5E6EE2FC8}"/>
              </a:ext>
            </a:extLst>
          </p:cNvPr>
          <p:cNvSpPr txBox="1"/>
          <p:nvPr/>
        </p:nvSpPr>
        <p:spPr>
          <a:xfrm>
            <a:off x="10297736" y="2080975"/>
            <a:ext cx="800402" cy="249264"/>
          </a:xfrm>
          <a:prstGeom prst="rect">
            <a:avLst/>
          </a:prstGeom>
          <a:noFill/>
        </p:spPr>
        <p:txBody>
          <a:bodyPr wrap="square" lIns="91427" tIns="45713" rIns="91427" bIns="45713" rtlCol="0">
            <a:spAutoFit/>
          </a:bodyPr>
          <a:lstStyle/>
          <a:p>
            <a:pPr algn="ctr" defTabSz="914225">
              <a:defRPr/>
            </a:pPr>
            <a:r>
              <a:rPr lang="en-US" sz="980" dirty="0">
                <a:gradFill>
                  <a:gsLst>
                    <a:gs pos="5439">
                      <a:srgbClr val="000000"/>
                    </a:gs>
                    <a:gs pos="100000">
                      <a:srgbClr val="000000"/>
                    </a:gs>
                  </a:gsLst>
                  <a:lin ang="5400000" scaled="0"/>
                </a:gradFill>
                <a:cs typeface="Segoe UI Semilight" panose="020B0402040204020203" pitchFamily="34" charset="0"/>
              </a:rPr>
              <a:t>Files</a:t>
            </a:r>
          </a:p>
        </p:txBody>
      </p:sp>
      <p:sp>
        <p:nvSpPr>
          <p:cNvPr id="107" name="TextBox 106">
            <a:extLst>
              <a:ext uri="{FF2B5EF4-FFF2-40B4-BE49-F238E27FC236}">
                <a16:creationId xmlns:a16="http://schemas.microsoft.com/office/drawing/2014/main" id="{1FE0B2F7-7DE2-4D00-83E9-54C912D89A0C}"/>
              </a:ext>
            </a:extLst>
          </p:cNvPr>
          <p:cNvSpPr txBox="1"/>
          <p:nvPr/>
        </p:nvSpPr>
        <p:spPr>
          <a:xfrm>
            <a:off x="6989986" y="2080975"/>
            <a:ext cx="800402" cy="249264"/>
          </a:xfrm>
          <a:prstGeom prst="rect">
            <a:avLst/>
          </a:prstGeom>
          <a:noFill/>
        </p:spPr>
        <p:txBody>
          <a:bodyPr wrap="square" lIns="91427" tIns="45713" rIns="91427" bIns="45713" rtlCol="0">
            <a:spAutoFit/>
          </a:bodyPr>
          <a:lstStyle/>
          <a:p>
            <a:pPr algn="ctr" defTabSz="914225">
              <a:defRPr/>
            </a:pPr>
            <a:r>
              <a:rPr lang="en-US" sz="980" dirty="0">
                <a:gradFill>
                  <a:gsLst>
                    <a:gs pos="5439">
                      <a:srgbClr val="000000"/>
                    </a:gs>
                    <a:gs pos="100000">
                      <a:srgbClr val="000000"/>
                    </a:gs>
                  </a:gsLst>
                  <a:lin ang="5400000" scaled="0"/>
                </a:gradFill>
                <a:cs typeface="Segoe UI Semilight" panose="020B0402040204020203" pitchFamily="34" charset="0"/>
              </a:rPr>
              <a:t>Teradata</a:t>
            </a:r>
          </a:p>
        </p:txBody>
      </p:sp>
      <p:grpSp>
        <p:nvGrpSpPr>
          <p:cNvPr id="121" name="Group 120">
            <a:extLst>
              <a:ext uri="{FF2B5EF4-FFF2-40B4-BE49-F238E27FC236}">
                <a16:creationId xmlns:a16="http://schemas.microsoft.com/office/drawing/2014/main" id="{02DE0A8E-E2C0-41CF-8FDE-8A0F55D4F728}"/>
              </a:ext>
            </a:extLst>
          </p:cNvPr>
          <p:cNvGrpSpPr/>
          <p:nvPr/>
        </p:nvGrpSpPr>
        <p:grpSpPr>
          <a:xfrm>
            <a:off x="10556797" y="1761950"/>
            <a:ext cx="218707" cy="267728"/>
            <a:chOff x="9234628" y="777082"/>
            <a:chExt cx="403310" cy="493707"/>
          </a:xfrm>
        </p:grpSpPr>
        <p:sp>
          <p:nvSpPr>
            <p:cNvPr id="139" name="Snip Single Corner Rectangle 26">
              <a:extLst>
                <a:ext uri="{FF2B5EF4-FFF2-40B4-BE49-F238E27FC236}">
                  <a16:creationId xmlns:a16="http://schemas.microsoft.com/office/drawing/2014/main" id="{3740AC92-C337-46A9-88EB-54AAEAFDB5F7}"/>
                </a:ext>
              </a:extLst>
            </p:cNvPr>
            <p:cNvSpPr/>
            <p:nvPr/>
          </p:nvSpPr>
          <p:spPr bwMode="auto">
            <a:xfrm flipH="1">
              <a:off x="9234628" y="777082"/>
              <a:ext cx="403310" cy="493707"/>
            </a:xfrm>
            <a:prstGeom prst="snip1Rect">
              <a:avLst>
                <a:gd name="adj" fmla="val 28736"/>
              </a:avLst>
            </a:prstGeom>
            <a:noFill/>
            <a:ln w="1079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Freeform: Shape 139">
              <a:extLst>
                <a:ext uri="{FF2B5EF4-FFF2-40B4-BE49-F238E27FC236}">
                  <a16:creationId xmlns:a16="http://schemas.microsoft.com/office/drawing/2014/main" id="{D0D9EA06-EF71-4499-A883-3102334D59BD}"/>
                </a:ext>
              </a:extLst>
            </p:cNvPr>
            <p:cNvSpPr/>
            <p:nvPr/>
          </p:nvSpPr>
          <p:spPr bwMode="auto">
            <a:xfrm>
              <a:off x="9235324" y="779182"/>
              <a:ext cx="113811" cy="113812"/>
            </a:xfrm>
            <a:custGeom>
              <a:avLst/>
              <a:gdLst>
                <a:gd name="connsiteX0" fmla="*/ 875193 w 875833"/>
                <a:gd name="connsiteY0" fmla="*/ 468122 h 581934"/>
                <a:gd name="connsiteX1" fmla="*/ 875833 w 875833"/>
                <a:gd name="connsiteY1" fmla="*/ 581934 h 581934"/>
                <a:gd name="connsiteX2" fmla="*/ 762022 w 875833"/>
                <a:gd name="connsiteY2" fmla="*/ 581294 h 581934"/>
                <a:gd name="connsiteX3" fmla="*/ 135319 w 875833"/>
                <a:gd name="connsiteY3" fmla="*/ 0 h 581934"/>
                <a:gd name="connsiteX4" fmla="*/ 270637 w 875833"/>
                <a:gd name="connsiteY4" fmla="*/ 285030 h 581934"/>
                <a:gd name="connsiteX5" fmla="*/ 0 w 875833"/>
                <a:gd name="connsiteY5" fmla="*/ 285030 h 581934"/>
                <a:gd name="connsiteX0" fmla="*/ 875193 w 875833"/>
                <a:gd name="connsiteY0" fmla="*/ 468122 h 581934"/>
                <a:gd name="connsiteX1" fmla="*/ 875833 w 875833"/>
                <a:gd name="connsiteY1" fmla="*/ 581934 h 581934"/>
                <a:gd name="connsiteX2" fmla="*/ 762022 w 875833"/>
                <a:gd name="connsiteY2" fmla="*/ 581294 h 581934"/>
                <a:gd name="connsiteX3" fmla="*/ 875193 w 875833"/>
                <a:gd name="connsiteY3" fmla="*/ 468122 h 581934"/>
                <a:gd name="connsiteX4" fmla="*/ 135319 w 875833"/>
                <a:gd name="connsiteY4" fmla="*/ 0 h 581934"/>
                <a:gd name="connsiteX5" fmla="*/ 0 w 875833"/>
                <a:gd name="connsiteY5" fmla="*/ 285030 h 581934"/>
                <a:gd name="connsiteX6" fmla="*/ 135319 w 875833"/>
                <a:gd name="connsiteY6" fmla="*/ 0 h 581934"/>
                <a:gd name="connsiteX0" fmla="*/ 113171 w 113811"/>
                <a:gd name="connsiteY0" fmla="*/ 0 h 113812"/>
                <a:gd name="connsiteX1" fmla="*/ 113811 w 113811"/>
                <a:gd name="connsiteY1" fmla="*/ 113812 h 113812"/>
                <a:gd name="connsiteX2" fmla="*/ 0 w 113811"/>
                <a:gd name="connsiteY2" fmla="*/ 113172 h 113812"/>
                <a:gd name="connsiteX3" fmla="*/ 113171 w 113811"/>
                <a:gd name="connsiteY3" fmla="*/ 0 h 113812"/>
              </a:gdLst>
              <a:ahLst/>
              <a:cxnLst>
                <a:cxn ang="0">
                  <a:pos x="connsiteX0" y="connsiteY0"/>
                </a:cxn>
                <a:cxn ang="0">
                  <a:pos x="connsiteX1" y="connsiteY1"/>
                </a:cxn>
                <a:cxn ang="0">
                  <a:pos x="connsiteX2" y="connsiteY2"/>
                </a:cxn>
                <a:cxn ang="0">
                  <a:pos x="connsiteX3" y="connsiteY3"/>
                </a:cxn>
              </a:cxnLst>
              <a:rect l="l" t="t" r="r" b="b"/>
              <a:pathLst>
                <a:path w="113811" h="113812">
                  <a:moveTo>
                    <a:pt x="113171" y="0"/>
                  </a:moveTo>
                  <a:cubicBezTo>
                    <a:pt x="113384" y="37937"/>
                    <a:pt x="113598" y="75875"/>
                    <a:pt x="113811" y="113812"/>
                  </a:cubicBezTo>
                  <a:lnTo>
                    <a:pt x="0" y="113172"/>
                  </a:lnTo>
                  <a:lnTo>
                    <a:pt x="113171" y="0"/>
                  </a:lnTo>
                  <a:close/>
                </a:path>
              </a:pathLst>
            </a:custGeom>
            <a:noFill/>
            <a:ln w="10795">
              <a:solidFill>
                <a:schemeClr val="tx1"/>
              </a:solidFill>
              <a:beve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a:defRPr/>
              </a:pPr>
              <a:endParaRPr lang="en-US" sz="2000" dirty="0">
                <a:gradFill>
                  <a:gsLst>
                    <a:gs pos="0">
                      <a:srgbClr val="FFFFFF"/>
                    </a:gs>
                    <a:gs pos="100000">
                      <a:srgbClr val="FFFFFF"/>
                    </a:gs>
                  </a:gsLst>
                  <a:lin ang="5400000" scaled="0"/>
                </a:gradFill>
                <a:latin typeface="Segoe UI"/>
              </a:endParaRPr>
            </a:p>
          </p:txBody>
        </p:sp>
        <p:cxnSp>
          <p:nvCxnSpPr>
            <p:cNvPr id="141" name="Straight Connector 140">
              <a:extLst>
                <a:ext uri="{FF2B5EF4-FFF2-40B4-BE49-F238E27FC236}">
                  <a16:creationId xmlns:a16="http://schemas.microsoft.com/office/drawing/2014/main" id="{1C27FF0B-90B2-48B0-BA21-5336A48F2F0B}"/>
                </a:ext>
              </a:extLst>
            </p:cNvPr>
            <p:cNvCxnSpPr/>
            <p:nvPr/>
          </p:nvCxnSpPr>
          <p:spPr>
            <a:xfrm>
              <a:off x="9305925" y="972655"/>
              <a:ext cx="269421" cy="0"/>
            </a:xfrm>
            <a:prstGeom prst="line">
              <a:avLst/>
            </a:prstGeom>
            <a:ln w="1079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F5F9A2E-E6BA-461D-B53A-1C80DC2AF9FC}"/>
                </a:ext>
              </a:extLst>
            </p:cNvPr>
            <p:cNvCxnSpPr/>
            <p:nvPr/>
          </p:nvCxnSpPr>
          <p:spPr>
            <a:xfrm>
              <a:off x="9305925" y="1055659"/>
              <a:ext cx="269421" cy="0"/>
            </a:xfrm>
            <a:prstGeom prst="line">
              <a:avLst/>
            </a:prstGeom>
            <a:ln w="1079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5CD1E50-B14C-4CC4-A091-2FD1A5C8C253}"/>
                </a:ext>
              </a:extLst>
            </p:cNvPr>
            <p:cNvCxnSpPr/>
            <p:nvPr/>
          </p:nvCxnSpPr>
          <p:spPr>
            <a:xfrm>
              <a:off x="9305925" y="1140023"/>
              <a:ext cx="269421" cy="0"/>
            </a:xfrm>
            <a:prstGeom prst="line">
              <a:avLst/>
            </a:prstGeom>
            <a:ln w="1079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EAD60817-D67C-4B88-B2C2-200692904528}"/>
              </a:ext>
            </a:extLst>
          </p:cNvPr>
          <p:cNvGrpSpPr/>
          <p:nvPr/>
        </p:nvGrpSpPr>
        <p:grpSpPr>
          <a:xfrm>
            <a:off x="8498842" y="1761949"/>
            <a:ext cx="346972" cy="299955"/>
            <a:chOff x="9444049" y="841671"/>
            <a:chExt cx="521574" cy="450898"/>
          </a:xfrm>
        </p:grpSpPr>
        <p:sp>
          <p:nvSpPr>
            <p:cNvPr id="145" name="Freeform 163">
              <a:extLst>
                <a:ext uri="{FF2B5EF4-FFF2-40B4-BE49-F238E27FC236}">
                  <a16:creationId xmlns:a16="http://schemas.microsoft.com/office/drawing/2014/main" id="{679150C4-7C22-44CE-BB64-466011134F3E}"/>
                </a:ext>
              </a:extLst>
            </p:cNvPr>
            <p:cNvSpPr/>
            <p:nvPr/>
          </p:nvSpPr>
          <p:spPr bwMode="auto">
            <a:xfrm>
              <a:off x="9444049" y="841671"/>
              <a:ext cx="521574" cy="450898"/>
            </a:xfrm>
            <a:prstGeom prst="hexagon">
              <a:avLst>
                <a:gd name="adj" fmla="val 28018"/>
                <a:gd name="vf" fmla="val 115470"/>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7" name="Group 146">
              <a:extLst>
                <a:ext uri="{FF2B5EF4-FFF2-40B4-BE49-F238E27FC236}">
                  <a16:creationId xmlns:a16="http://schemas.microsoft.com/office/drawing/2014/main" id="{650AE9F9-5E99-4A78-B9E7-F808EBF9EEAF}"/>
                </a:ext>
              </a:extLst>
            </p:cNvPr>
            <p:cNvGrpSpPr/>
            <p:nvPr/>
          </p:nvGrpSpPr>
          <p:grpSpPr>
            <a:xfrm flipH="1">
              <a:off x="9577331" y="914825"/>
              <a:ext cx="255010" cy="304590"/>
              <a:chOff x="9234628" y="777082"/>
              <a:chExt cx="403310" cy="493707"/>
            </a:xfrm>
            <a:noFill/>
          </p:grpSpPr>
          <p:sp>
            <p:nvSpPr>
              <p:cNvPr id="148" name="Snip Single Corner Rectangle 26">
                <a:extLst>
                  <a:ext uri="{FF2B5EF4-FFF2-40B4-BE49-F238E27FC236}">
                    <a16:creationId xmlns:a16="http://schemas.microsoft.com/office/drawing/2014/main" id="{B04268A6-D415-455A-B530-F1AAF24F63A4}"/>
                  </a:ext>
                </a:extLst>
              </p:cNvPr>
              <p:cNvSpPr/>
              <p:nvPr/>
            </p:nvSpPr>
            <p:spPr bwMode="auto">
              <a:xfrm flipH="1">
                <a:off x="9234628" y="777082"/>
                <a:ext cx="403310" cy="493707"/>
              </a:xfrm>
              <a:prstGeom prst="snip1Rect">
                <a:avLst>
                  <a:gd name="adj" fmla="val 28736"/>
                </a:avLst>
              </a:prstGeom>
              <a:grpFill/>
              <a:ln w="1079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 tIns="0" rIns="0" bIns="18285" numCol="1" spcCol="0" rtlCol="0" fromWordArt="0" anchor="ctr" anchorCtr="1" forceAA="0" compatLnSpc="1">
                <a:prstTxWarp prst="textNoShape">
                  <a:avLst/>
                </a:prstTxWarp>
                <a:noAutofit/>
              </a:bodyPr>
              <a:lstStyle/>
              <a:p>
                <a:pPr algn="ctr" defTabSz="932293">
                  <a:lnSpc>
                    <a:spcPct val="90000"/>
                  </a:lnSpc>
                  <a:defRPr/>
                </a:pPr>
                <a:r>
                  <a:rPr lang="en-US" sz="600" spc="50" dirty="0">
                    <a:solidFill>
                      <a:srgbClr val="000000"/>
                    </a:solidFill>
                    <a:latin typeface="Segoe UI Semilight" panose="020B0402040204020203" pitchFamily="34" charset="0"/>
                    <a:ea typeface="Segoe UI" pitchFamily="34" charset="0"/>
                    <a:cs typeface="Segoe UI Semilight" panose="020B0402040204020203" pitchFamily="34" charset="0"/>
                  </a:rPr>
                  <a:t>10</a:t>
                </a:r>
                <a:br>
                  <a:rPr lang="en-US" sz="600" spc="50" dirty="0">
                    <a:solidFill>
                      <a:srgbClr val="000000"/>
                    </a:solidFill>
                    <a:latin typeface="Segoe UI Semilight" panose="020B0402040204020203" pitchFamily="34" charset="0"/>
                    <a:ea typeface="Segoe UI" pitchFamily="34" charset="0"/>
                    <a:cs typeface="Segoe UI Semilight" panose="020B0402040204020203" pitchFamily="34" charset="0"/>
                  </a:rPr>
                </a:br>
                <a:r>
                  <a:rPr lang="en-US" sz="600" spc="50" dirty="0">
                    <a:solidFill>
                      <a:srgbClr val="000000"/>
                    </a:solidFill>
                    <a:latin typeface="Segoe UI Semilight" panose="020B0402040204020203" pitchFamily="34" charset="0"/>
                    <a:ea typeface="Segoe UI" pitchFamily="34" charset="0"/>
                    <a:cs typeface="Segoe UI Semilight" panose="020B0402040204020203" pitchFamily="34" charset="0"/>
                  </a:rPr>
                  <a:t>01</a:t>
                </a:r>
              </a:p>
            </p:txBody>
          </p:sp>
          <p:sp>
            <p:nvSpPr>
              <p:cNvPr id="149" name="Freeform: Shape 148">
                <a:extLst>
                  <a:ext uri="{FF2B5EF4-FFF2-40B4-BE49-F238E27FC236}">
                    <a16:creationId xmlns:a16="http://schemas.microsoft.com/office/drawing/2014/main" id="{1111F775-259D-4AFA-970E-02778E4D84F8}"/>
                  </a:ext>
                </a:extLst>
              </p:cNvPr>
              <p:cNvSpPr/>
              <p:nvPr/>
            </p:nvSpPr>
            <p:spPr bwMode="auto">
              <a:xfrm>
                <a:off x="9235324" y="779182"/>
                <a:ext cx="113811" cy="113812"/>
              </a:xfrm>
              <a:custGeom>
                <a:avLst/>
                <a:gdLst>
                  <a:gd name="connsiteX0" fmla="*/ 875193 w 875833"/>
                  <a:gd name="connsiteY0" fmla="*/ 468122 h 581934"/>
                  <a:gd name="connsiteX1" fmla="*/ 875833 w 875833"/>
                  <a:gd name="connsiteY1" fmla="*/ 581934 h 581934"/>
                  <a:gd name="connsiteX2" fmla="*/ 762022 w 875833"/>
                  <a:gd name="connsiteY2" fmla="*/ 581294 h 581934"/>
                  <a:gd name="connsiteX3" fmla="*/ 135319 w 875833"/>
                  <a:gd name="connsiteY3" fmla="*/ 0 h 581934"/>
                  <a:gd name="connsiteX4" fmla="*/ 270637 w 875833"/>
                  <a:gd name="connsiteY4" fmla="*/ 285030 h 581934"/>
                  <a:gd name="connsiteX5" fmla="*/ 0 w 875833"/>
                  <a:gd name="connsiteY5" fmla="*/ 285030 h 581934"/>
                  <a:gd name="connsiteX0" fmla="*/ 875193 w 875833"/>
                  <a:gd name="connsiteY0" fmla="*/ 468122 h 581934"/>
                  <a:gd name="connsiteX1" fmla="*/ 875833 w 875833"/>
                  <a:gd name="connsiteY1" fmla="*/ 581934 h 581934"/>
                  <a:gd name="connsiteX2" fmla="*/ 762022 w 875833"/>
                  <a:gd name="connsiteY2" fmla="*/ 581294 h 581934"/>
                  <a:gd name="connsiteX3" fmla="*/ 875193 w 875833"/>
                  <a:gd name="connsiteY3" fmla="*/ 468122 h 581934"/>
                  <a:gd name="connsiteX4" fmla="*/ 135319 w 875833"/>
                  <a:gd name="connsiteY4" fmla="*/ 0 h 581934"/>
                  <a:gd name="connsiteX5" fmla="*/ 0 w 875833"/>
                  <a:gd name="connsiteY5" fmla="*/ 285030 h 581934"/>
                  <a:gd name="connsiteX6" fmla="*/ 135319 w 875833"/>
                  <a:gd name="connsiteY6" fmla="*/ 0 h 581934"/>
                  <a:gd name="connsiteX0" fmla="*/ 113171 w 113811"/>
                  <a:gd name="connsiteY0" fmla="*/ 0 h 113812"/>
                  <a:gd name="connsiteX1" fmla="*/ 113811 w 113811"/>
                  <a:gd name="connsiteY1" fmla="*/ 113812 h 113812"/>
                  <a:gd name="connsiteX2" fmla="*/ 0 w 113811"/>
                  <a:gd name="connsiteY2" fmla="*/ 113172 h 113812"/>
                  <a:gd name="connsiteX3" fmla="*/ 113171 w 113811"/>
                  <a:gd name="connsiteY3" fmla="*/ 0 h 113812"/>
                </a:gdLst>
                <a:ahLst/>
                <a:cxnLst>
                  <a:cxn ang="0">
                    <a:pos x="connsiteX0" y="connsiteY0"/>
                  </a:cxn>
                  <a:cxn ang="0">
                    <a:pos x="connsiteX1" y="connsiteY1"/>
                  </a:cxn>
                  <a:cxn ang="0">
                    <a:pos x="connsiteX2" y="connsiteY2"/>
                  </a:cxn>
                  <a:cxn ang="0">
                    <a:pos x="connsiteX3" y="connsiteY3"/>
                  </a:cxn>
                </a:cxnLst>
                <a:rect l="l" t="t" r="r" b="b"/>
                <a:pathLst>
                  <a:path w="113811" h="113812">
                    <a:moveTo>
                      <a:pt x="113171" y="0"/>
                    </a:moveTo>
                    <a:cubicBezTo>
                      <a:pt x="113384" y="37937"/>
                      <a:pt x="113598" y="75875"/>
                      <a:pt x="113811" y="113812"/>
                    </a:cubicBezTo>
                    <a:lnTo>
                      <a:pt x="0" y="113172"/>
                    </a:lnTo>
                    <a:lnTo>
                      <a:pt x="113171" y="0"/>
                    </a:lnTo>
                    <a:close/>
                  </a:path>
                </a:pathLst>
              </a:custGeom>
              <a:grpFill/>
              <a:ln w="10795">
                <a:solidFill>
                  <a:schemeClr val="tx1"/>
                </a:solidFill>
                <a:beve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 tIns="46630" rIns="0" bIns="18285" numCol="1" rtlCol="0" anchor="ctr" anchorCtr="0" compatLnSpc="1">
                <a:prstTxWarp prst="textNoShape">
                  <a:avLst/>
                </a:prstTxWarp>
              </a:bodyPr>
              <a:lstStyle/>
              <a:p>
                <a:pPr algn="ctr" defTabSz="932293">
                  <a:defRPr/>
                </a:pPr>
                <a:endParaRPr lang="en-US" sz="2000" dirty="0">
                  <a:gradFill>
                    <a:gsLst>
                      <a:gs pos="0">
                        <a:srgbClr val="FFFFFF"/>
                      </a:gs>
                      <a:gs pos="100000">
                        <a:srgbClr val="FFFFFF"/>
                      </a:gs>
                    </a:gsLst>
                    <a:lin ang="5400000" scaled="0"/>
                  </a:gradFill>
                  <a:latin typeface="Segoe UI"/>
                </a:endParaRPr>
              </a:p>
            </p:txBody>
          </p:sp>
        </p:grpSp>
      </p:grpSp>
      <p:sp>
        <p:nvSpPr>
          <p:cNvPr id="150" name="Cylinder 149">
            <a:extLst>
              <a:ext uri="{FF2B5EF4-FFF2-40B4-BE49-F238E27FC236}">
                <a16:creationId xmlns:a16="http://schemas.microsoft.com/office/drawing/2014/main" id="{FD72F226-31C8-4AFE-9EC7-C4AF6CF8D721}"/>
              </a:ext>
            </a:extLst>
          </p:cNvPr>
          <p:cNvSpPr/>
          <p:nvPr/>
        </p:nvSpPr>
        <p:spPr bwMode="auto">
          <a:xfrm>
            <a:off x="5532095" y="1761949"/>
            <a:ext cx="221729" cy="275195"/>
          </a:xfrm>
          <a:prstGeom prst="can">
            <a:avLst>
              <a:gd name="adj" fmla="val 39530"/>
            </a:avLst>
          </a:prstGeom>
          <a:solidFill>
            <a:schemeClr val="bg1"/>
          </a:solid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a:lnSpc>
                <a:spcPct val="90000"/>
              </a:lnSpc>
              <a:defRPr/>
            </a:pPr>
            <a:endParaRPr lang="en-US" sz="1100" dirty="0">
              <a:solidFill>
                <a:srgbClr val="737373"/>
              </a:solidFill>
              <a:latin typeface="Segoe UI Light"/>
              <a:ea typeface="Segoe UI" pitchFamily="34" charset="0"/>
              <a:cs typeface="Segoe UI" pitchFamily="34" charset="0"/>
            </a:endParaRPr>
          </a:p>
        </p:txBody>
      </p:sp>
      <p:sp>
        <p:nvSpPr>
          <p:cNvPr id="151" name="TextBox 150">
            <a:extLst>
              <a:ext uri="{FF2B5EF4-FFF2-40B4-BE49-F238E27FC236}">
                <a16:creationId xmlns:a16="http://schemas.microsoft.com/office/drawing/2014/main" id="{F9FF3DE2-C076-41AB-B483-9705726C684B}"/>
              </a:ext>
            </a:extLst>
          </p:cNvPr>
          <p:cNvSpPr txBox="1"/>
          <p:nvPr/>
        </p:nvSpPr>
        <p:spPr>
          <a:xfrm>
            <a:off x="5260035" y="2080975"/>
            <a:ext cx="800402" cy="249264"/>
          </a:xfrm>
          <a:prstGeom prst="rect">
            <a:avLst/>
          </a:prstGeom>
          <a:noFill/>
        </p:spPr>
        <p:txBody>
          <a:bodyPr wrap="square" lIns="91427" tIns="45713" rIns="91427" bIns="45713" rtlCol="0">
            <a:spAutoFit/>
          </a:bodyPr>
          <a:lstStyle/>
          <a:p>
            <a:pPr algn="ctr" defTabSz="914225">
              <a:defRPr/>
            </a:pPr>
            <a:r>
              <a:rPr lang="en-US" sz="980" dirty="0">
                <a:gradFill>
                  <a:gsLst>
                    <a:gs pos="5439">
                      <a:srgbClr val="000000"/>
                    </a:gs>
                    <a:gs pos="100000">
                      <a:srgbClr val="000000"/>
                    </a:gs>
                  </a:gsLst>
                  <a:lin ang="5400000" scaled="0"/>
                </a:gradFill>
                <a:cs typeface="Segoe UI Semilight" panose="020B0402040204020203" pitchFamily="34" charset="0"/>
              </a:rPr>
              <a:t>SQL</a:t>
            </a:r>
          </a:p>
        </p:txBody>
      </p:sp>
      <p:sp>
        <p:nvSpPr>
          <p:cNvPr id="152" name="TextBox 151">
            <a:extLst>
              <a:ext uri="{FF2B5EF4-FFF2-40B4-BE49-F238E27FC236}">
                <a16:creationId xmlns:a16="http://schemas.microsoft.com/office/drawing/2014/main" id="{3ABA8579-5596-44F8-A6AB-A2BCA14F713F}"/>
              </a:ext>
            </a:extLst>
          </p:cNvPr>
          <p:cNvSpPr txBox="1"/>
          <p:nvPr/>
        </p:nvSpPr>
        <p:spPr>
          <a:xfrm>
            <a:off x="5832057" y="2080975"/>
            <a:ext cx="800402" cy="249264"/>
          </a:xfrm>
          <a:prstGeom prst="rect">
            <a:avLst/>
          </a:prstGeom>
          <a:noFill/>
        </p:spPr>
        <p:txBody>
          <a:bodyPr wrap="square" lIns="91427" tIns="45713" rIns="91427" bIns="45713" rtlCol="0">
            <a:spAutoFit/>
          </a:bodyPr>
          <a:lstStyle/>
          <a:p>
            <a:pPr algn="ctr" defTabSz="914225">
              <a:defRPr/>
            </a:pPr>
            <a:r>
              <a:rPr lang="en-US" sz="980" dirty="0">
                <a:gradFill>
                  <a:gsLst>
                    <a:gs pos="5439">
                      <a:srgbClr val="000000"/>
                    </a:gs>
                    <a:gs pos="100000">
                      <a:srgbClr val="000000"/>
                    </a:gs>
                  </a:gsLst>
                  <a:lin ang="5400000" scaled="0"/>
                </a:gradFill>
                <a:cs typeface="Segoe UI Semilight" panose="020B0402040204020203" pitchFamily="34" charset="0"/>
              </a:rPr>
              <a:t>Oracle</a:t>
            </a:r>
          </a:p>
        </p:txBody>
      </p:sp>
      <p:sp>
        <p:nvSpPr>
          <p:cNvPr id="155" name="TextBox 154">
            <a:extLst>
              <a:ext uri="{FF2B5EF4-FFF2-40B4-BE49-F238E27FC236}">
                <a16:creationId xmlns:a16="http://schemas.microsoft.com/office/drawing/2014/main" id="{D7B3252A-1550-44F0-8C22-617DE61B2213}"/>
              </a:ext>
            </a:extLst>
          </p:cNvPr>
          <p:cNvSpPr txBox="1"/>
          <p:nvPr/>
        </p:nvSpPr>
        <p:spPr>
          <a:xfrm>
            <a:off x="10913266" y="2080975"/>
            <a:ext cx="800402" cy="249264"/>
          </a:xfrm>
          <a:prstGeom prst="rect">
            <a:avLst/>
          </a:prstGeom>
          <a:noFill/>
        </p:spPr>
        <p:txBody>
          <a:bodyPr wrap="square" lIns="91427" tIns="45713" rIns="91427" bIns="45713" rtlCol="0">
            <a:spAutoFit/>
          </a:bodyPr>
          <a:lstStyle/>
          <a:p>
            <a:pPr algn="ctr" defTabSz="914225">
              <a:defRPr/>
            </a:pPr>
            <a:r>
              <a:rPr lang="en-US" sz="980" dirty="0">
                <a:gradFill>
                  <a:gsLst>
                    <a:gs pos="5439">
                      <a:srgbClr val="000000"/>
                    </a:gs>
                    <a:gs pos="100000">
                      <a:srgbClr val="000000"/>
                    </a:gs>
                  </a:gsLst>
                  <a:lin ang="5400000" scaled="0"/>
                </a:gradFill>
                <a:cs typeface="Segoe UI Semilight" panose="020B0402040204020203" pitchFamily="34" charset="0"/>
              </a:rPr>
              <a:t>Others</a:t>
            </a:r>
          </a:p>
        </p:txBody>
      </p:sp>
      <p:sp>
        <p:nvSpPr>
          <p:cNvPr id="156" name="Cylinder 155">
            <a:extLst>
              <a:ext uri="{FF2B5EF4-FFF2-40B4-BE49-F238E27FC236}">
                <a16:creationId xmlns:a16="http://schemas.microsoft.com/office/drawing/2014/main" id="{7127FD90-9C54-4F65-A67E-F77AF3CB8988}"/>
              </a:ext>
            </a:extLst>
          </p:cNvPr>
          <p:cNvSpPr/>
          <p:nvPr/>
        </p:nvSpPr>
        <p:spPr bwMode="auto">
          <a:xfrm>
            <a:off x="6116390" y="1761949"/>
            <a:ext cx="221729" cy="275195"/>
          </a:xfrm>
          <a:prstGeom prst="can">
            <a:avLst>
              <a:gd name="adj" fmla="val 39530"/>
            </a:avLst>
          </a:prstGeom>
          <a:solidFill>
            <a:schemeClr val="bg1"/>
          </a:solid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a:lnSpc>
                <a:spcPct val="90000"/>
              </a:lnSpc>
              <a:defRPr/>
            </a:pPr>
            <a:endParaRPr lang="en-US" sz="1100" dirty="0">
              <a:solidFill>
                <a:srgbClr val="737373"/>
              </a:solidFill>
              <a:latin typeface="Segoe UI Light"/>
              <a:ea typeface="Segoe UI" pitchFamily="34" charset="0"/>
              <a:cs typeface="Segoe UI" pitchFamily="34" charset="0"/>
            </a:endParaRPr>
          </a:p>
        </p:txBody>
      </p:sp>
      <p:sp>
        <p:nvSpPr>
          <p:cNvPr id="157" name="Cylinder 156">
            <a:extLst>
              <a:ext uri="{FF2B5EF4-FFF2-40B4-BE49-F238E27FC236}">
                <a16:creationId xmlns:a16="http://schemas.microsoft.com/office/drawing/2014/main" id="{ACF8DFE2-B891-4D52-8FC0-B36D9FEAFBBD}"/>
              </a:ext>
            </a:extLst>
          </p:cNvPr>
          <p:cNvSpPr/>
          <p:nvPr/>
        </p:nvSpPr>
        <p:spPr bwMode="auto">
          <a:xfrm>
            <a:off x="6700684" y="1761949"/>
            <a:ext cx="221729" cy="275195"/>
          </a:xfrm>
          <a:prstGeom prst="can">
            <a:avLst>
              <a:gd name="adj" fmla="val 39530"/>
            </a:avLst>
          </a:prstGeom>
          <a:solidFill>
            <a:schemeClr val="bg1"/>
          </a:solid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a:lnSpc>
                <a:spcPct val="90000"/>
              </a:lnSpc>
              <a:defRPr/>
            </a:pPr>
            <a:endParaRPr lang="en-US" sz="1100" dirty="0">
              <a:solidFill>
                <a:srgbClr val="737373"/>
              </a:solidFill>
              <a:latin typeface="Segoe UI Light"/>
              <a:ea typeface="Segoe UI" pitchFamily="34" charset="0"/>
              <a:cs typeface="Segoe UI" pitchFamily="34" charset="0"/>
            </a:endParaRPr>
          </a:p>
        </p:txBody>
      </p:sp>
      <p:sp>
        <p:nvSpPr>
          <p:cNvPr id="158" name="Cylinder 157">
            <a:extLst>
              <a:ext uri="{FF2B5EF4-FFF2-40B4-BE49-F238E27FC236}">
                <a16:creationId xmlns:a16="http://schemas.microsoft.com/office/drawing/2014/main" id="{875A0651-D261-4A14-AFBB-655B417D0802}"/>
              </a:ext>
            </a:extLst>
          </p:cNvPr>
          <p:cNvSpPr/>
          <p:nvPr/>
        </p:nvSpPr>
        <p:spPr bwMode="auto">
          <a:xfrm>
            <a:off x="11192395" y="1761949"/>
            <a:ext cx="221729" cy="275195"/>
          </a:xfrm>
          <a:prstGeom prst="can">
            <a:avLst>
              <a:gd name="adj" fmla="val 39530"/>
            </a:avLst>
          </a:prstGeom>
          <a:solidFill>
            <a:schemeClr val="bg1"/>
          </a:solid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a:lnSpc>
                <a:spcPct val="90000"/>
              </a:lnSpc>
              <a:defRPr/>
            </a:pPr>
            <a:endParaRPr lang="en-US" sz="1100" dirty="0">
              <a:solidFill>
                <a:srgbClr val="737373"/>
              </a:solidFill>
              <a:latin typeface="Segoe UI Light"/>
              <a:ea typeface="Segoe UI" pitchFamily="34" charset="0"/>
              <a:cs typeface="Segoe UI" pitchFamily="34" charset="0"/>
            </a:endParaRPr>
          </a:p>
        </p:txBody>
      </p:sp>
      <p:sp>
        <p:nvSpPr>
          <p:cNvPr id="159" name="TextBox 158">
            <a:extLst>
              <a:ext uri="{FF2B5EF4-FFF2-40B4-BE49-F238E27FC236}">
                <a16:creationId xmlns:a16="http://schemas.microsoft.com/office/drawing/2014/main" id="{89D38584-9F44-4B83-B00F-C95F3BDF1F27}"/>
              </a:ext>
            </a:extLst>
          </p:cNvPr>
          <p:cNvSpPr txBox="1"/>
          <p:nvPr/>
        </p:nvSpPr>
        <p:spPr>
          <a:xfrm>
            <a:off x="6399670" y="2080975"/>
            <a:ext cx="800402" cy="249264"/>
          </a:xfrm>
          <a:prstGeom prst="rect">
            <a:avLst/>
          </a:prstGeom>
          <a:noFill/>
        </p:spPr>
        <p:txBody>
          <a:bodyPr wrap="square" lIns="91427" tIns="45713" rIns="91427" bIns="45713" rtlCol="0">
            <a:spAutoFit/>
          </a:bodyPr>
          <a:lstStyle/>
          <a:p>
            <a:pPr algn="ctr" defTabSz="914225">
              <a:defRPr/>
            </a:pPr>
            <a:r>
              <a:rPr lang="en-US" sz="980" dirty="0">
                <a:gradFill>
                  <a:gsLst>
                    <a:gs pos="5439">
                      <a:srgbClr val="000000"/>
                    </a:gs>
                    <a:gs pos="100000">
                      <a:srgbClr val="000000"/>
                    </a:gs>
                  </a:gsLst>
                  <a:lin ang="5400000" scaled="0"/>
                </a:gradFill>
                <a:cs typeface="Segoe UI Semilight" panose="020B0402040204020203" pitchFamily="34" charset="0"/>
              </a:rPr>
              <a:t>IBM</a:t>
            </a:r>
          </a:p>
        </p:txBody>
      </p:sp>
      <p:sp>
        <p:nvSpPr>
          <p:cNvPr id="160" name="Rectangle 159">
            <a:extLst>
              <a:ext uri="{FF2B5EF4-FFF2-40B4-BE49-F238E27FC236}">
                <a16:creationId xmlns:a16="http://schemas.microsoft.com/office/drawing/2014/main" id="{5C0D5700-CF84-464D-BD97-4660845B7853}"/>
              </a:ext>
            </a:extLst>
          </p:cNvPr>
          <p:cNvSpPr/>
          <p:nvPr/>
        </p:nvSpPr>
        <p:spPr>
          <a:xfrm>
            <a:off x="7507919" y="1375396"/>
            <a:ext cx="2292068" cy="207751"/>
          </a:xfrm>
          <a:prstGeom prst="rect">
            <a:avLst/>
          </a:prstGeom>
        </p:spPr>
        <p:txBody>
          <a:bodyPr wrap="square" lIns="0" tIns="0" rIns="0" bIns="0" anchor="t" anchorCtr="0">
            <a:spAutoFit/>
          </a:bodyPr>
          <a:lstStyle/>
          <a:p>
            <a:pPr algn="ctr" defTabSz="1109367">
              <a:lnSpc>
                <a:spcPct val="90000"/>
              </a:lnSpc>
              <a:defRPr/>
            </a:pPr>
            <a:r>
              <a:rPr lang="en-US" sz="1500" kern="0" dirty="0">
                <a:ln>
                  <a:solidFill>
                    <a:srgbClr val="FFFFFF">
                      <a:alpha val="0"/>
                    </a:srgbClr>
                  </a:solidFill>
                </a:ln>
                <a:solidFill>
                  <a:srgbClr val="080808"/>
                </a:solidFill>
                <a:latin typeface="Segoe UI Semibold" panose="020B0702040204020203" pitchFamily="34" charset="0"/>
                <a:ea typeface="Segoe UI Semibold" charset="0"/>
                <a:cs typeface="Segoe UI Semibold" panose="020B0702040204020203" pitchFamily="34" charset="0"/>
              </a:rPr>
              <a:t>Data sources</a:t>
            </a:r>
          </a:p>
        </p:txBody>
      </p:sp>
      <p:sp>
        <p:nvSpPr>
          <p:cNvPr id="161" name="Cylinder 160">
            <a:extLst>
              <a:ext uri="{FF2B5EF4-FFF2-40B4-BE49-F238E27FC236}">
                <a16:creationId xmlns:a16="http://schemas.microsoft.com/office/drawing/2014/main" id="{DD8F21C7-3AE5-43F7-B242-7D0784D98F93}"/>
              </a:ext>
            </a:extLst>
          </p:cNvPr>
          <p:cNvSpPr/>
          <p:nvPr/>
        </p:nvSpPr>
        <p:spPr bwMode="auto">
          <a:xfrm>
            <a:off x="7284979" y="1761949"/>
            <a:ext cx="221729" cy="275195"/>
          </a:xfrm>
          <a:prstGeom prst="can">
            <a:avLst>
              <a:gd name="adj" fmla="val 39530"/>
            </a:avLst>
          </a:prstGeom>
          <a:solidFill>
            <a:schemeClr val="bg1"/>
          </a:solid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a:lnSpc>
                <a:spcPct val="90000"/>
              </a:lnSpc>
              <a:defRPr/>
            </a:pPr>
            <a:endParaRPr lang="en-US" sz="1100" dirty="0">
              <a:solidFill>
                <a:srgbClr val="737373"/>
              </a:solidFill>
              <a:latin typeface="Segoe UI 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93AC12D1-B0F2-44AD-B0F4-25C7A98322B3}"/>
              </a:ext>
            </a:extLst>
          </p:cNvPr>
          <p:cNvGrpSpPr/>
          <p:nvPr/>
        </p:nvGrpSpPr>
        <p:grpSpPr>
          <a:xfrm>
            <a:off x="9917919" y="1761949"/>
            <a:ext cx="321587" cy="310135"/>
            <a:chOff x="4032740" y="2462137"/>
            <a:chExt cx="1855174" cy="1883775"/>
          </a:xfrm>
        </p:grpSpPr>
        <p:sp>
          <p:nvSpPr>
            <p:cNvPr id="91" name="Trapezoid 90">
              <a:extLst>
                <a:ext uri="{FF2B5EF4-FFF2-40B4-BE49-F238E27FC236}">
                  <a16:creationId xmlns:a16="http://schemas.microsoft.com/office/drawing/2014/main" id="{ADB54C35-471C-4B27-8848-D58B95C918D1}"/>
                </a:ext>
              </a:extLst>
            </p:cNvPr>
            <p:cNvSpPr/>
            <p:nvPr/>
          </p:nvSpPr>
          <p:spPr bwMode="auto">
            <a:xfrm rot="16200000">
              <a:off x="3646233" y="2848644"/>
              <a:ext cx="1883775" cy="1110762"/>
            </a:xfrm>
            <a:prstGeom prst="trapezoid">
              <a:avLst>
                <a:gd name="adj" fmla="val 17348"/>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A25D4B36-C1A8-4A80-86B6-6EE4AA3894C9}"/>
                </a:ext>
              </a:extLst>
            </p:cNvPr>
            <p:cNvSpPr/>
            <p:nvPr/>
          </p:nvSpPr>
          <p:spPr bwMode="auto">
            <a:xfrm rot="5400000">
              <a:off x="4794005" y="3031818"/>
              <a:ext cx="1443405" cy="744413"/>
            </a:xfrm>
            <a:prstGeom prst="round2SameRect">
              <a:avLst>
                <a:gd name="adj1" fmla="val 5250"/>
                <a:gd name="adj2" fmla="val 0"/>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BA3519BF-C705-42DF-92DC-5720D671B4AD}"/>
                </a:ext>
              </a:extLst>
            </p:cNvPr>
            <p:cNvSpPr/>
            <p:nvPr/>
          </p:nvSpPr>
          <p:spPr bwMode="auto">
            <a:xfrm>
              <a:off x="5404757" y="2850696"/>
              <a:ext cx="292554"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22946CD2-1EC7-4266-8001-6DCA7AF7D999}"/>
                </a:ext>
              </a:extLst>
            </p:cNvPr>
            <p:cNvSpPr/>
            <p:nvPr/>
          </p:nvSpPr>
          <p:spPr bwMode="auto">
            <a:xfrm>
              <a:off x="5404757" y="3085437"/>
              <a:ext cx="292554"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E062395E-7D3F-4EF2-AD33-76CDD393BFB9}"/>
                </a:ext>
              </a:extLst>
            </p:cNvPr>
            <p:cNvSpPr/>
            <p:nvPr/>
          </p:nvSpPr>
          <p:spPr bwMode="auto">
            <a:xfrm>
              <a:off x="5404757" y="3320178"/>
              <a:ext cx="292554"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DF783AFB-096A-4F9B-82B6-7D3C0ED8FDD4}"/>
                </a:ext>
              </a:extLst>
            </p:cNvPr>
            <p:cNvSpPr/>
            <p:nvPr/>
          </p:nvSpPr>
          <p:spPr bwMode="auto">
            <a:xfrm>
              <a:off x="5404757" y="3554919"/>
              <a:ext cx="292554"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A9A7BB00-D6B2-4140-B027-32ABD22A56DF}"/>
                </a:ext>
              </a:extLst>
            </p:cNvPr>
            <p:cNvSpPr/>
            <p:nvPr/>
          </p:nvSpPr>
          <p:spPr bwMode="auto">
            <a:xfrm>
              <a:off x="5404757" y="3789661"/>
              <a:ext cx="292554"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A4E250F7-76C9-4AD6-ADE7-E9C2226A53AA}"/>
                </a:ext>
              </a:extLst>
            </p:cNvPr>
            <p:cNvSpPr/>
            <p:nvPr/>
          </p:nvSpPr>
          <p:spPr bwMode="auto">
            <a:xfrm>
              <a:off x="5143500" y="2850696"/>
              <a:ext cx="170090"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C966B314-9B00-4B51-A6F9-23C056E3C1A4}"/>
                </a:ext>
              </a:extLst>
            </p:cNvPr>
            <p:cNvSpPr/>
            <p:nvPr/>
          </p:nvSpPr>
          <p:spPr bwMode="auto">
            <a:xfrm>
              <a:off x="5143500" y="3085437"/>
              <a:ext cx="170090"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56953BD4-E1D2-4D56-8516-84A5992F3774}"/>
                </a:ext>
              </a:extLst>
            </p:cNvPr>
            <p:cNvSpPr/>
            <p:nvPr/>
          </p:nvSpPr>
          <p:spPr bwMode="auto">
            <a:xfrm>
              <a:off x="5143500" y="3320178"/>
              <a:ext cx="170090"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4FB25448-B37F-4C08-A971-CA4CB494BFFB}"/>
                </a:ext>
              </a:extLst>
            </p:cNvPr>
            <p:cNvSpPr/>
            <p:nvPr/>
          </p:nvSpPr>
          <p:spPr bwMode="auto">
            <a:xfrm>
              <a:off x="5143500" y="3554919"/>
              <a:ext cx="170090"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D85507B-EA9E-4304-A4ED-B18B67A0654E}"/>
                </a:ext>
              </a:extLst>
            </p:cNvPr>
            <p:cNvSpPr/>
            <p:nvPr/>
          </p:nvSpPr>
          <p:spPr bwMode="auto">
            <a:xfrm>
              <a:off x="5143500" y="3789661"/>
              <a:ext cx="170090" cy="144236"/>
            </a:xfrm>
            <a:prstGeom prst="rect">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D6884153-2B0A-4807-9A4C-5CBB510262D8}"/>
                </a:ext>
              </a:extLst>
            </p:cNvPr>
            <p:cNvCxnSpPr>
              <a:cxnSpLocks/>
            </p:cNvCxnSpPr>
            <p:nvPr/>
          </p:nvCxnSpPr>
          <p:spPr>
            <a:xfrm>
              <a:off x="4389167" y="3068308"/>
              <a:ext cx="338573" cy="668989"/>
            </a:xfrm>
            <a:prstGeom prst="line">
              <a:avLst/>
            </a:prstGeom>
            <a:ln w="1079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817E4C0-5166-4E64-AC88-357895E2C1D2}"/>
                </a:ext>
              </a:extLst>
            </p:cNvPr>
            <p:cNvCxnSpPr>
              <a:cxnSpLocks/>
            </p:cNvCxnSpPr>
            <p:nvPr/>
          </p:nvCxnSpPr>
          <p:spPr>
            <a:xfrm flipH="1">
              <a:off x="4373105" y="3047097"/>
              <a:ext cx="355706" cy="671436"/>
            </a:xfrm>
            <a:prstGeom prst="line">
              <a:avLst/>
            </a:prstGeom>
            <a:ln w="1079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9" name="TextBox 108">
            <a:extLst>
              <a:ext uri="{FF2B5EF4-FFF2-40B4-BE49-F238E27FC236}">
                <a16:creationId xmlns:a16="http://schemas.microsoft.com/office/drawing/2014/main" id="{0CBE3F27-EB49-40F0-9ABA-1C46D42F3E70}"/>
              </a:ext>
            </a:extLst>
          </p:cNvPr>
          <p:cNvSpPr txBox="1"/>
          <p:nvPr/>
        </p:nvSpPr>
        <p:spPr>
          <a:xfrm>
            <a:off x="9681741" y="2080975"/>
            <a:ext cx="800402" cy="249264"/>
          </a:xfrm>
          <a:prstGeom prst="rect">
            <a:avLst/>
          </a:prstGeom>
          <a:noFill/>
        </p:spPr>
        <p:txBody>
          <a:bodyPr wrap="square" lIns="91427" tIns="45713" rIns="91427" bIns="45713" rtlCol="0">
            <a:spAutoFit/>
          </a:bodyPr>
          <a:lstStyle/>
          <a:p>
            <a:pPr algn="ctr" defTabSz="914225">
              <a:defRPr/>
            </a:pPr>
            <a:r>
              <a:rPr lang="en-US" sz="980" dirty="0">
                <a:gradFill>
                  <a:gsLst>
                    <a:gs pos="5439">
                      <a:srgbClr val="000000"/>
                    </a:gs>
                    <a:gs pos="100000">
                      <a:srgbClr val="000000"/>
                    </a:gs>
                  </a:gsLst>
                  <a:lin ang="5400000" scaled="0"/>
                </a:gradFill>
                <a:cs typeface="Segoe UI Semilight" panose="020B0402040204020203" pitchFamily="34" charset="0"/>
              </a:rPr>
              <a:t>Excel</a:t>
            </a:r>
          </a:p>
        </p:txBody>
      </p:sp>
      <p:sp>
        <p:nvSpPr>
          <p:cNvPr id="110" name="TextBox 109">
            <a:extLst>
              <a:ext uri="{FF2B5EF4-FFF2-40B4-BE49-F238E27FC236}">
                <a16:creationId xmlns:a16="http://schemas.microsoft.com/office/drawing/2014/main" id="{8A19C74F-67CA-4CF4-B499-B3D7B7A77CB6}"/>
              </a:ext>
            </a:extLst>
          </p:cNvPr>
          <p:cNvSpPr txBox="1"/>
          <p:nvPr/>
        </p:nvSpPr>
        <p:spPr>
          <a:xfrm>
            <a:off x="7605547" y="2080975"/>
            <a:ext cx="800402" cy="249264"/>
          </a:xfrm>
          <a:prstGeom prst="rect">
            <a:avLst/>
          </a:prstGeom>
          <a:noFill/>
        </p:spPr>
        <p:txBody>
          <a:bodyPr wrap="square" lIns="91427" tIns="45713" rIns="91427" bIns="45713" rtlCol="0">
            <a:spAutoFit/>
          </a:bodyPr>
          <a:lstStyle/>
          <a:p>
            <a:pPr algn="ctr" defTabSz="914225">
              <a:defRPr/>
            </a:pPr>
            <a:r>
              <a:rPr lang="en-US" sz="980" dirty="0">
                <a:gradFill>
                  <a:gsLst>
                    <a:gs pos="5439">
                      <a:srgbClr val="000000"/>
                    </a:gs>
                    <a:gs pos="100000">
                      <a:srgbClr val="000000"/>
                    </a:gs>
                  </a:gsLst>
                  <a:lin ang="5400000" scaled="0"/>
                </a:gradFill>
                <a:cs typeface="Segoe UI Semilight" panose="020B0402040204020203" pitchFamily="34" charset="0"/>
              </a:rPr>
              <a:t>Sybase</a:t>
            </a:r>
          </a:p>
        </p:txBody>
      </p:sp>
      <p:sp>
        <p:nvSpPr>
          <p:cNvPr id="111" name="Cylinder 110">
            <a:extLst>
              <a:ext uri="{FF2B5EF4-FFF2-40B4-BE49-F238E27FC236}">
                <a16:creationId xmlns:a16="http://schemas.microsoft.com/office/drawing/2014/main" id="{A3EF763E-3805-4849-A4BA-C58ED3BD1D15}"/>
              </a:ext>
            </a:extLst>
          </p:cNvPr>
          <p:cNvSpPr/>
          <p:nvPr/>
        </p:nvSpPr>
        <p:spPr bwMode="auto">
          <a:xfrm>
            <a:off x="7869274" y="1761949"/>
            <a:ext cx="221729" cy="275195"/>
          </a:xfrm>
          <a:prstGeom prst="can">
            <a:avLst>
              <a:gd name="adj" fmla="val 39530"/>
            </a:avLst>
          </a:prstGeom>
          <a:solidFill>
            <a:schemeClr val="bg1"/>
          </a:solid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a:lnSpc>
                <a:spcPct val="90000"/>
              </a:lnSpc>
              <a:defRPr/>
            </a:pPr>
            <a:endParaRPr lang="en-US" sz="1100" dirty="0">
              <a:solidFill>
                <a:srgbClr val="737373"/>
              </a:solidFill>
              <a:latin typeface="Segoe UI 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D9C4045F-06FB-4944-9697-DB6CDAD975EC}"/>
              </a:ext>
            </a:extLst>
          </p:cNvPr>
          <p:cNvSpPr txBox="1"/>
          <p:nvPr/>
        </p:nvSpPr>
        <p:spPr>
          <a:xfrm>
            <a:off x="9000990" y="2080975"/>
            <a:ext cx="800402" cy="249264"/>
          </a:xfrm>
          <a:prstGeom prst="rect">
            <a:avLst/>
          </a:prstGeom>
          <a:noFill/>
        </p:spPr>
        <p:txBody>
          <a:bodyPr wrap="square" lIns="91427" tIns="45713" rIns="91427" bIns="45713" rtlCol="0">
            <a:spAutoFit/>
          </a:bodyPr>
          <a:lstStyle/>
          <a:p>
            <a:pPr algn="ctr" defTabSz="914225">
              <a:defRPr/>
            </a:pPr>
            <a:r>
              <a:rPr lang="en-US" sz="980" dirty="0">
                <a:gradFill>
                  <a:gsLst>
                    <a:gs pos="5439">
                      <a:srgbClr val="000000"/>
                    </a:gs>
                    <a:gs pos="100000">
                      <a:srgbClr val="000000"/>
                    </a:gs>
                  </a:gsLst>
                  <a:lin ang="5400000" scaled="0"/>
                </a:gradFill>
                <a:cs typeface="Segoe UI Semilight" panose="020B0402040204020203" pitchFamily="34" charset="0"/>
              </a:rPr>
              <a:t>Data feeds</a:t>
            </a:r>
          </a:p>
        </p:txBody>
      </p:sp>
      <p:grpSp>
        <p:nvGrpSpPr>
          <p:cNvPr id="113" name="Group 112">
            <a:extLst>
              <a:ext uri="{FF2B5EF4-FFF2-40B4-BE49-F238E27FC236}">
                <a16:creationId xmlns:a16="http://schemas.microsoft.com/office/drawing/2014/main" id="{461DFE07-01D1-4081-BAF6-95A9550015C2}"/>
              </a:ext>
            </a:extLst>
          </p:cNvPr>
          <p:cNvGrpSpPr/>
          <p:nvPr/>
        </p:nvGrpSpPr>
        <p:grpSpPr>
          <a:xfrm>
            <a:off x="9208381" y="1761949"/>
            <a:ext cx="346972" cy="299955"/>
            <a:chOff x="9444049" y="841671"/>
            <a:chExt cx="521574" cy="450898"/>
          </a:xfrm>
        </p:grpSpPr>
        <p:sp>
          <p:nvSpPr>
            <p:cNvPr id="162" name="Freeform 163">
              <a:extLst>
                <a:ext uri="{FF2B5EF4-FFF2-40B4-BE49-F238E27FC236}">
                  <a16:creationId xmlns:a16="http://schemas.microsoft.com/office/drawing/2014/main" id="{2ED276F0-0EAE-409F-A77E-54F7E136DC9A}"/>
                </a:ext>
              </a:extLst>
            </p:cNvPr>
            <p:cNvSpPr/>
            <p:nvPr/>
          </p:nvSpPr>
          <p:spPr bwMode="auto">
            <a:xfrm>
              <a:off x="9444049" y="841671"/>
              <a:ext cx="521574" cy="450898"/>
            </a:xfrm>
            <a:prstGeom prst="hexagon">
              <a:avLst>
                <a:gd name="adj" fmla="val 28018"/>
                <a:gd name="vf" fmla="val 115470"/>
              </a:avLst>
            </a:prstGeom>
            <a:noFill/>
            <a:ln w="1079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162">
              <a:extLst>
                <a:ext uri="{FF2B5EF4-FFF2-40B4-BE49-F238E27FC236}">
                  <a16:creationId xmlns:a16="http://schemas.microsoft.com/office/drawing/2014/main" id="{0A73ED29-A972-4043-BA38-12DCD3DE51A2}"/>
                </a:ext>
              </a:extLst>
            </p:cNvPr>
            <p:cNvGrpSpPr/>
            <p:nvPr/>
          </p:nvGrpSpPr>
          <p:grpSpPr>
            <a:xfrm flipH="1">
              <a:off x="9577331" y="914825"/>
              <a:ext cx="255010" cy="304590"/>
              <a:chOff x="9234628" y="777082"/>
              <a:chExt cx="403310" cy="493707"/>
            </a:xfrm>
            <a:noFill/>
          </p:grpSpPr>
          <p:sp>
            <p:nvSpPr>
              <p:cNvPr id="164" name="Snip Single Corner Rectangle 26">
                <a:extLst>
                  <a:ext uri="{FF2B5EF4-FFF2-40B4-BE49-F238E27FC236}">
                    <a16:creationId xmlns:a16="http://schemas.microsoft.com/office/drawing/2014/main" id="{34E3CC47-2322-4123-84E9-B7D541FCB533}"/>
                  </a:ext>
                </a:extLst>
              </p:cNvPr>
              <p:cNvSpPr/>
              <p:nvPr/>
            </p:nvSpPr>
            <p:spPr bwMode="auto">
              <a:xfrm flipH="1">
                <a:off x="9234628" y="777082"/>
                <a:ext cx="403310" cy="493707"/>
              </a:xfrm>
              <a:prstGeom prst="snip1Rect">
                <a:avLst>
                  <a:gd name="adj" fmla="val 28736"/>
                </a:avLst>
              </a:prstGeom>
              <a:grpFill/>
              <a:ln w="1079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 tIns="0" rIns="0" bIns="18285" numCol="1" spcCol="0" rtlCol="0" fromWordArt="0" anchor="ctr" anchorCtr="1" forceAA="0" compatLnSpc="1">
                <a:prstTxWarp prst="textNoShape">
                  <a:avLst/>
                </a:prstTxWarp>
                <a:noAutofit/>
              </a:bodyPr>
              <a:lstStyle/>
              <a:p>
                <a:pPr algn="ctr" defTabSz="932293">
                  <a:lnSpc>
                    <a:spcPct val="90000"/>
                  </a:lnSpc>
                  <a:defRPr/>
                </a:pPr>
                <a:r>
                  <a:rPr lang="en-US" sz="600" spc="50" dirty="0">
                    <a:solidFill>
                      <a:srgbClr val="000000"/>
                    </a:solidFill>
                    <a:latin typeface="Segoe UI Semilight" panose="020B0402040204020203" pitchFamily="34" charset="0"/>
                    <a:ea typeface="Segoe UI" pitchFamily="34" charset="0"/>
                    <a:cs typeface="Segoe UI Semilight" panose="020B0402040204020203" pitchFamily="34" charset="0"/>
                  </a:rPr>
                  <a:t>10</a:t>
                </a:r>
                <a:br>
                  <a:rPr lang="en-US" sz="600" spc="50" dirty="0">
                    <a:solidFill>
                      <a:srgbClr val="000000"/>
                    </a:solidFill>
                    <a:latin typeface="Segoe UI Semilight" panose="020B0402040204020203" pitchFamily="34" charset="0"/>
                    <a:ea typeface="Segoe UI" pitchFamily="34" charset="0"/>
                    <a:cs typeface="Segoe UI Semilight" panose="020B0402040204020203" pitchFamily="34" charset="0"/>
                  </a:rPr>
                </a:br>
                <a:r>
                  <a:rPr lang="en-US" sz="600" spc="50" dirty="0">
                    <a:solidFill>
                      <a:srgbClr val="000000"/>
                    </a:solidFill>
                    <a:latin typeface="Segoe UI Semilight" panose="020B0402040204020203" pitchFamily="34" charset="0"/>
                    <a:ea typeface="Segoe UI" pitchFamily="34" charset="0"/>
                    <a:cs typeface="Segoe UI Semilight" panose="020B0402040204020203" pitchFamily="34" charset="0"/>
                  </a:rPr>
                  <a:t>01</a:t>
                </a:r>
              </a:p>
            </p:txBody>
          </p:sp>
          <p:sp>
            <p:nvSpPr>
              <p:cNvPr id="165" name="Freeform: Shape 164">
                <a:extLst>
                  <a:ext uri="{FF2B5EF4-FFF2-40B4-BE49-F238E27FC236}">
                    <a16:creationId xmlns:a16="http://schemas.microsoft.com/office/drawing/2014/main" id="{A9036A79-B319-4CEA-8C06-9858CDD37C56}"/>
                  </a:ext>
                </a:extLst>
              </p:cNvPr>
              <p:cNvSpPr/>
              <p:nvPr/>
            </p:nvSpPr>
            <p:spPr bwMode="auto">
              <a:xfrm>
                <a:off x="9235324" y="779182"/>
                <a:ext cx="113811" cy="113812"/>
              </a:xfrm>
              <a:custGeom>
                <a:avLst/>
                <a:gdLst>
                  <a:gd name="connsiteX0" fmla="*/ 875193 w 875833"/>
                  <a:gd name="connsiteY0" fmla="*/ 468122 h 581934"/>
                  <a:gd name="connsiteX1" fmla="*/ 875833 w 875833"/>
                  <a:gd name="connsiteY1" fmla="*/ 581934 h 581934"/>
                  <a:gd name="connsiteX2" fmla="*/ 762022 w 875833"/>
                  <a:gd name="connsiteY2" fmla="*/ 581294 h 581934"/>
                  <a:gd name="connsiteX3" fmla="*/ 135319 w 875833"/>
                  <a:gd name="connsiteY3" fmla="*/ 0 h 581934"/>
                  <a:gd name="connsiteX4" fmla="*/ 270637 w 875833"/>
                  <a:gd name="connsiteY4" fmla="*/ 285030 h 581934"/>
                  <a:gd name="connsiteX5" fmla="*/ 0 w 875833"/>
                  <a:gd name="connsiteY5" fmla="*/ 285030 h 581934"/>
                  <a:gd name="connsiteX0" fmla="*/ 875193 w 875833"/>
                  <a:gd name="connsiteY0" fmla="*/ 468122 h 581934"/>
                  <a:gd name="connsiteX1" fmla="*/ 875833 w 875833"/>
                  <a:gd name="connsiteY1" fmla="*/ 581934 h 581934"/>
                  <a:gd name="connsiteX2" fmla="*/ 762022 w 875833"/>
                  <a:gd name="connsiteY2" fmla="*/ 581294 h 581934"/>
                  <a:gd name="connsiteX3" fmla="*/ 875193 w 875833"/>
                  <a:gd name="connsiteY3" fmla="*/ 468122 h 581934"/>
                  <a:gd name="connsiteX4" fmla="*/ 135319 w 875833"/>
                  <a:gd name="connsiteY4" fmla="*/ 0 h 581934"/>
                  <a:gd name="connsiteX5" fmla="*/ 0 w 875833"/>
                  <a:gd name="connsiteY5" fmla="*/ 285030 h 581934"/>
                  <a:gd name="connsiteX6" fmla="*/ 135319 w 875833"/>
                  <a:gd name="connsiteY6" fmla="*/ 0 h 581934"/>
                  <a:gd name="connsiteX0" fmla="*/ 113171 w 113811"/>
                  <a:gd name="connsiteY0" fmla="*/ 0 h 113812"/>
                  <a:gd name="connsiteX1" fmla="*/ 113811 w 113811"/>
                  <a:gd name="connsiteY1" fmla="*/ 113812 h 113812"/>
                  <a:gd name="connsiteX2" fmla="*/ 0 w 113811"/>
                  <a:gd name="connsiteY2" fmla="*/ 113172 h 113812"/>
                  <a:gd name="connsiteX3" fmla="*/ 113171 w 113811"/>
                  <a:gd name="connsiteY3" fmla="*/ 0 h 113812"/>
                </a:gdLst>
                <a:ahLst/>
                <a:cxnLst>
                  <a:cxn ang="0">
                    <a:pos x="connsiteX0" y="connsiteY0"/>
                  </a:cxn>
                  <a:cxn ang="0">
                    <a:pos x="connsiteX1" y="connsiteY1"/>
                  </a:cxn>
                  <a:cxn ang="0">
                    <a:pos x="connsiteX2" y="connsiteY2"/>
                  </a:cxn>
                  <a:cxn ang="0">
                    <a:pos x="connsiteX3" y="connsiteY3"/>
                  </a:cxn>
                </a:cxnLst>
                <a:rect l="l" t="t" r="r" b="b"/>
                <a:pathLst>
                  <a:path w="113811" h="113812">
                    <a:moveTo>
                      <a:pt x="113171" y="0"/>
                    </a:moveTo>
                    <a:cubicBezTo>
                      <a:pt x="113384" y="37937"/>
                      <a:pt x="113598" y="75875"/>
                      <a:pt x="113811" y="113812"/>
                    </a:cubicBezTo>
                    <a:lnTo>
                      <a:pt x="0" y="113172"/>
                    </a:lnTo>
                    <a:lnTo>
                      <a:pt x="113171" y="0"/>
                    </a:lnTo>
                    <a:close/>
                  </a:path>
                </a:pathLst>
              </a:custGeom>
              <a:grpFill/>
              <a:ln w="10795">
                <a:solidFill>
                  <a:schemeClr val="tx1"/>
                </a:solidFill>
                <a:beve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 tIns="46630" rIns="0" bIns="18285" numCol="1" rtlCol="0" anchor="ctr" anchorCtr="0" compatLnSpc="1">
                <a:prstTxWarp prst="textNoShape">
                  <a:avLst/>
                </a:prstTxWarp>
              </a:bodyPr>
              <a:lstStyle/>
              <a:p>
                <a:pPr algn="ctr" defTabSz="932293">
                  <a:defRPr/>
                </a:pPr>
                <a:endParaRPr lang="en-US" sz="2000" dirty="0">
                  <a:gradFill>
                    <a:gsLst>
                      <a:gs pos="0">
                        <a:srgbClr val="FFFFFF"/>
                      </a:gs>
                      <a:gs pos="100000">
                        <a:srgbClr val="FFFFFF"/>
                      </a:gs>
                    </a:gsLst>
                    <a:lin ang="5400000" scaled="0"/>
                  </a:gradFill>
                  <a:latin typeface="Segoe UI"/>
                </a:endParaRPr>
              </a:p>
            </p:txBody>
          </p:sp>
        </p:grpSp>
      </p:grpSp>
      <p:sp>
        <p:nvSpPr>
          <p:cNvPr id="166" name="Freeform 271">
            <a:extLst>
              <a:ext uri="{FF2B5EF4-FFF2-40B4-BE49-F238E27FC236}">
                <a16:creationId xmlns:a16="http://schemas.microsoft.com/office/drawing/2014/main" id="{85477827-8172-432C-B111-641DFE9FC64D}"/>
              </a:ext>
            </a:extLst>
          </p:cNvPr>
          <p:cNvSpPr/>
          <p:nvPr/>
        </p:nvSpPr>
        <p:spPr>
          <a:xfrm>
            <a:off x="8320878" y="5688883"/>
            <a:ext cx="383875" cy="28982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cmpd="sng" algn="ctr">
            <a:noFill/>
            <a:prstDash val="solid"/>
          </a:ln>
          <a:effectLst/>
        </p:spPr>
        <p:txBody>
          <a:bodyPr wrap="square" rtlCol="0" anchor="ctr">
            <a:noAutofit/>
          </a:bodyPr>
          <a:lstStyle/>
          <a:p>
            <a:pPr algn="ctr" defTabSz="913523">
              <a:defRPr/>
            </a:pPr>
            <a:endParaRPr lang="en-US" kern="0">
              <a:gradFill>
                <a:gsLst>
                  <a:gs pos="100000">
                    <a:srgbClr val="FFFFFF"/>
                  </a:gs>
                  <a:gs pos="31000">
                    <a:srgbClr val="FFFFFF"/>
                  </a:gs>
                </a:gsLst>
                <a:lin ang="5400000" scaled="0"/>
              </a:gradFill>
              <a:latin typeface="Segoe UI Semilight"/>
            </a:endParaRPr>
          </a:p>
        </p:txBody>
      </p:sp>
    </p:spTree>
    <p:extLst>
      <p:ext uri="{BB962C8B-B14F-4D97-AF65-F5344CB8AC3E}">
        <p14:creationId xmlns:p14="http://schemas.microsoft.com/office/powerpoint/2010/main" val="2942481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E770AD-A66A-4A6D-B203-6625B1955EA4}"/>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How does this relate to Power BI?</a:t>
            </a:r>
          </a:p>
        </p:txBody>
      </p:sp>
      <p:sp>
        <p:nvSpPr>
          <p:cNvPr id="3" name="Content Placeholder 2">
            <a:extLst>
              <a:ext uri="{FF2B5EF4-FFF2-40B4-BE49-F238E27FC236}">
                <a16:creationId xmlns:a16="http://schemas.microsoft.com/office/drawing/2014/main" id="{887F5AEB-7925-489F-ADCD-264943B41F09}"/>
              </a:ext>
            </a:extLst>
          </p:cNvPr>
          <p:cNvSpPr>
            <a:spLocks noGrp="1"/>
          </p:cNvSpPr>
          <p:nvPr>
            <p:ph idx="1"/>
          </p:nvPr>
        </p:nvSpPr>
        <p:spPr>
          <a:xfrm>
            <a:off x="966951" y="3355130"/>
            <a:ext cx="2669407" cy="2427333"/>
          </a:xfrm>
        </p:spPr>
        <p:txBody>
          <a:bodyPr>
            <a:normAutofit/>
          </a:bodyPr>
          <a:lstStyle/>
          <a:p>
            <a:r>
              <a:rPr lang="en-US" sz="1600"/>
              <a:t>PowerBI tabular engine</a:t>
            </a:r>
          </a:p>
          <a:p>
            <a:r>
              <a:rPr lang="en-US" sz="1600"/>
              <a:t>Power Query</a:t>
            </a:r>
          </a:p>
          <a:p>
            <a:r>
              <a:rPr lang="en-US" sz="1600"/>
              <a:t>Calculated Columns</a:t>
            </a:r>
          </a:p>
          <a:p>
            <a:r>
              <a:rPr lang="en-US" sz="1600"/>
              <a:t>Calculated Measures</a:t>
            </a:r>
          </a:p>
          <a:p>
            <a:r>
              <a:rPr lang="en-US" sz="1600"/>
              <a:t>DAX</a:t>
            </a:r>
          </a:p>
          <a:p>
            <a:endParaRPr lang="en-US" sz="1600"/>
          </a:p>
          <a:p>
            <a:endParaRPr lang="en-US" sz="1600"/>
          </a:p>
        </p:txBody>
      </p:sp>
      <p:pic>
        <p:nvPicPr>
          <p:cNvPr id="5" name="Picture 4">
            <a:extLst>
              <a:ext uri="{FF2B5EF4-FFF2-40B4-BE49-F238E27FC236}">
                <a16:creationId xmlns:a16="http://schemas.microsoft.com/office/drawing/2014/main" id="{07723651-362B-4F66-B2D7-489DB3F229EC}"/>
              </a:ext>
            </a:extLst>
          </p:cNvPr>
          <p:cNvPicPr>
            <a:picLocks noChangeAspect="1"/>
          </p:cNvPicPr>
          <p:nvPr/>
        </p:nvPicPr>
        <p:blipFill>
          <a:blip r:embed="rId2"/>
          <a:stretch>
            <a:fillRect/>
          </a:stretch>
        </p:blipFill>
        <p:spPr>
          <a:xfrm>
            <a:off x="4357873" y="403300"/>
            <a:ext cx="7580841" cy="5875152"/>
          </a:xfrm>
          <a:prstGeom prst="rect">
            <a:avLst/>
          </a:prstGeom>
        </p:spPr>
      </p:pic>
    </p:spTree>
    <p:extLst>
      <p:ext uri="{BB962C8B-B14F-4D97-AF65-F5344CB8AC3E}">
        <p14:creationId xmlns:p14="http://schemas.microsoft.com/office/powerpoint/2010/main" val="380792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SQL Server Data Tools (SSDT)—2017</a:t>
            </a:r>
            <a:endParaRPr lang="en-US" dirty="0"/>
          </a:p>
        </p:txBody>
      </p:sp>
      <p:pic>
        <p:nvPicPr>
          <p:cNvPr id="6" name="Picture 1" descr="image002">
            <a:extLst>
              <a:ext uri="{FF2B5EF4-FFF2-40B4-BE49-F238E27FC236}">
                <a16:creationId xmlns:a16="http://schemas.microsoft.com/office/drawing/2014/main" id="{3810B932-117E-4EA2-9474-4AF5324C65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318" t="41254" b="5584"/>
          <a:stretch/>
        </p:blipFill>
        <p:spPr bwMode="auto">
          <a:xfrm>
            <a:off x="410884" y="1719794"/>
            <a:ext cx="4911131" cy="370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AAC83CB-2211-4FC6-8F14-B82F840B7E95}"/>
              </a:ext>
            </a:extLst>
          </p:cNvPr>
          <p:cNvSpPr/>
          <p:nvPr/>
        </p:nvSpPr>
        <p:spPr bwMode="auto">
          <a:xfrm>
            <a:off x="7248738" y="1947244"/>
            <a:ext cx="3871207" cy="4231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201687" lvl="1" defTabSz="913245" fontAlgn="base">
              <a:spcBef>
                <a:spcPts val="1765"/>
              </a:spcBef>
              <a:spcAft>
                <a:spcPct val="0"/>
              </a:spcAft>
              <a:buClr>
                <a:srgbClr val="FF8C00"/>
              </a:buClr>
              <a:buSzPct val="100000"/>
              <a:defRPr/>
            </a:pPr>
            <a:r>
              <a:rPr lang="en-US" sz="1961" dirty="0">
                <a:gradFill>
                  <a:gsLst>
                    <a:gs pos="2917">
                      <a:schemeClr val="accent1"/>
                    </a:gs>
                    <a:gs pos="30000">
                      <a:schemeClr val="accent1"/>
                    </a:gs>
                  </a:gsLst>
                  <a:lin ang="5400000" scaled="0"/>
                </a:gradFill>
                <a:latin typeface="Segoe UI Semibold" panose="020B0702040204020203" pitchFamily="34" charset="0"/>
                <a:ea typeface="MS PGothic" charset="0"/>
                <a:cs typeface="Segoe UI Semibold" panose="020B0702040204020203" pitchFamily="34" charset="0"/>
              </a:rPr>
              <a:t>Used instead of Power BI Desktop for Data Modeling</a:t>
            </a:r>
          </a:p>
          <a:p>
            <a:pPr marL="201687" lvl="1" defTabSz="913245" fontAlgn="base">
              <a:spcBef>
                <a:spcPts val="1765"/>
              </a:spcBef>
              <a:spcAft>
                <a:spcPct val="0"/>
              </a:spcAft>
              <a:buClr>
                <a:srgbClr val="FF8C00"/>
              </a:buClr>
              <a:buSzPct val="100000"/>
              <a:defRPr/>
            </a:pPr>
            <a:r>
              <a:rPr lang="en-US" sz="1961" dirty="0">
                <a:gradFill>
                  <a:gsLst>
                    <a:gs pos="2917">
                      <a:schemeClr val="accent1"/>
                    </a:gs>
                    <a:gs pos="30000">
                      <a:schemeClr val="accent1"/>
                    </a:gs>
                  </a:gsLst>
                  <a:lin ang="5400000" scaled="0"/>
                </a:gradFill>
                <a:latin typeface="Segoe UI Semibold" panose="020B0702040204020203" pitchFamily="34" charset="0"/>
                <a:ea typeface="MS PGothic" charset="0"/>
                <a:cs typeface="Segoe UI Semibold" panose="020B0702040204020203" pitchFamily="34" charset="0"/>
              </a:rPr>
              <a:t>Free</a:t>
            </a:r>
          </a:p>
          <a:p>
            <a:pPr marL="201687" lvl="1" defTabSz="913245" fontAlgn="base">
              <a:spcBef>
                <a:spcPts val="1765"/>
              </a:spcBef>
              <a:spcAft>
                <a:spcPct val="0"/>
              </a:spcAft>
              <a:buClr>
                <a:srgbClr val="FF8C00"/>
              </a:buClr>
              <a:buSzPct val="100000"/>
              <a:defRPr/>
            </a:pPr>
            <a:r>
              <a:rPr lang="en-US" sz="1961" dirty="0">
                <a:gradFill>
                  <a:gsLst>
                    <a:gs pos="2917">
                      <a:schemeClr val="accent1"/>
                    </a:gs>
                    <a:gs pos="30000">
                      <a:schemeClr val="accent1"/>
                    </a:gs>
                  </a:gsLst>
                  <a:lin ang="5400000" scaled="0"/>
                </a:gradFill>
                <a:latin typeface="Segoe UI Semibold" panose="020B0702040204020203" pitchFamily="34" charset="0"/>
                <a:ea typeface="MS PGothic" charset="0"/>
                <a:cs typeface="Segoe UI Semibold" panose="020B0702040204020203" pitchFamily="34" charset="0"/>
              </a:rPr>
              <a:t>Available as a download</a:t>
            </a:r>
            <a:endParaRPr lang="en-US" sz="1765" dirty="0">
              <a:solidFill>
                <a:srgbClr val="2C2C2C"/>
              </a:solidFill>
              <a:latin typeface="Segoe UI Light"/>
            </a:endParaRPr>
          </a:p>
          <a:p>
            <a:pPr marL="201687" lvl="1" defTabSz="913245" fontAlgn="base">
              <a:spcBef>
                <a:spcPts val="1765"/>
              </a:spcBef>
              <a:spcAft>
                <a:spcPts val="588"/>
              </a:spcAft>
              <a:buClr>
                <a:srgbClr val="FF8C00"/>
              </a:buClr>
              <a:buSzPct val="100000"/>
              <a:defRPr/>
            </a:pPr>
            <a:r>
              <a:rPr lang="en-US" sz="1961" dirty="0">
                <a:gradFill>
                  <a:gsLst>
                    <a:gs pos="2917">
                      <a:schemeClr val="accent1"/>
                    </a:gs>
                    <a:gs pos="30000">
                      <a:schemeClr val="accent1"/>
                    </a:gs>
                  </a:gsLst>
                  <a:lin ang="5400000" scaled="0"/>
                </a:gradFill>
                <a:latin typeface="Segoe UI Semibold" panose="020B0702040204020203" pitchFamily="34" charset="0"/>
                <a:ea typeface="MS PGothic" charset="0"/>
                <a:cs typeface="Segoe UI Semibold" panose="020B0702040204020203" pitchFamily="34" charset="0"/>
              </a:rPr>
              <a:t>Modeling and analytics</a:t>
            </a:r>
            <a:endParaRPr lang="en-US" sz="1765" dirty="0">
              <a:solidFill>
                <a:srgbClr val="2C2C2C"/>
              </a:solidFill>
              <a:latin typeface="Segoe UI Light"/>
            </a:endParaRPr>
          </a:p>
          <a:p>
            <a:pPr marL="201687" lvl="1" defTabSz="913245" fontAlgn="base">
              <a:spcAft>
                <a:spcPts val="588"/>
              </a:spcAft>
              <a:buClr>
                <a:srgbClr val="FF8C00"/>
              </a:buClr>
              <a:buSzPct val="100000"/>
              <a:defRPr/>
            </a:pPr>
            <a:r>
              <a:rPr lang="en-US"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Object level security</a:t>
            </a:r>
          </a:p>
          <a:p>
            <a:pPr marL="201687" lvl="1" defTabSz="913245" fontAlgn="base">
              <a:spcBef>
                <a:spcPts val="1765"/>
              </a:spcBef>
              <a:spcAft>
                <a:spcPct val="0"/>
              </a:spcAft>
              <a:buClr>
                <a:srgbClr val="FF8C00"/>
              </a:buClr>
              <a:buSzPct val="100000"/>
              <a:defRPr/>
            </a:pPr>
            <a:r>
              <a:rPr lang="en-US" sz="1961" dirty="0">
                <a:gradFill>
                  <a:gsLst>
                    <a:gs pos="2917">
                      <a:schemeClr val="accent1"/>
                    </a:gs>
                    <a:gs pos="30000">
                      <a:schemeClr val="accent1"/>
                    </a:gs>
                  </a:gsLst>
                  <a:lin ang="5400000" scaled="0"/>
                </a:gradFill>
                <a:latin typeface="Segoe UI Semibold" panose="020B0702040204020203" pitchFamily="34" charset="0"/>
                <a:ea typeface="MS PGothic" charset="0"/>
                <a:cs typeface="Segoe UI Semibold" panose="020B0702040204020203" pitchFamily="34" charset="0"/>
              </a:rPr>
              <a:t>Developer tools</a:t>
            </a:r>
            <a:endParaRPr lang="en-US" sz="1961" dirty="0">
              <a:solidFill>
                <a:srgbClr val="2C2C2C"/>
              </a:solidFill>
              <a:latin typeface="Segoe UI Light"/>
              <a:ea typeface="MS PGothic" charset="0"/>
              <a:cs typeface="Segoe UI Semibold" panose="020B0702040204020203" pitchFamily="34" charset="0"/>
            </a:endParaRPr>
          </a:p>
          <a:p>
            <a:pPr marL="201687" lvl="1" defTabSz="913245" fontAlgn="base">
              <a:spcAft>
                <a:spcPct val="0"/>
              </a:spcAft>
              <a:buClr>
                <a:srgbClr val="FF8C00"/>
              </a:buClr>
              <a:buSzPct val="100000"/>
              <a:defRPr/>
            </a:pPr>
            <a:r>
              <a:rPr lang="en-US"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SSDT for VS 2017</a:t>
            </a:r>
          </a:p>
          <a:p>
            <a:pPr marL="201687" lvl="1" defTabSz="913245" fontAlgn="base">
              <a:spcAft>
                <a:spcPct val="0"/>
              </a:spcAft>
              <a:buClr>
                <a:srgbClr val="FF8C00"/>
              </a:buClr>
              <a:buSzPct val="100000"/>
              <a:defRPr/>
            </a:pPr>
            <a:r>
              <a:rPr lang="en-US"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DAX Editor for 2017 and SSMS</a:t>
            </a:r>
          </a:p>
          <a:p>
            <a:pPr marL="934633" lvl="1" indent="-336145" defTabSz="913245" fontAlgn="base">
              <a:spcBef>
                <a:spcPts val="588"/>
              </a:spcBef>
              <a:spcAft>
                <a:spcPct val="0"/>
              </a:spcAft>
              <a:buClr>
                <a:srgbClr val="FF8C00"/>
              </a:buClr>
              <a:buSzPct val="100000"/>
              <a:buBlip>
                <a:blip r:embed="rId4"/>
              </a:buBlip>
              <a:defRPr/>
            </a:pPr>
            <a:endParaRPr lang="en-US" sz="1765" kern="0" dirty="0">
              <a:solidFill>
                <a:srgbClr val="2C2C2C"/>
              </a:solidFill>
              <a:latin typeface="Segoe UI Light"/>
            </a:endParaRPr>
          </a:p>
        </p:txBody>
      </p:sp>
      <p:pic>
        <p:nvPicPr>
          <p:cNvPr id="4" name="Picture 3">
            <a:extLst>
              <a:ext uri="{FF2B5EF4-FFF2-40B4-BE49-F238E27FC236}">
                <a16:creationId xmlns:a16="http://schemas.microsoft.com/office/drawing/2014/main" id="{1F8BA707-F5A2-4CCF-B37A-93BC886FB0CB}"/>
              </a:ext>
            </a:extLst>
          </p:cNvPr>
          <p:cNvPicPr>
            <a:picLocks noChangeAspect="1"/>
          </p:cNvPicPr>
          <p:nvPr/>
        </p:nvPicPr>
        <p:blipFill>
          <a:blip r:embed="rId5"/>
          <a:stretch>
            <a:fillRect/>
          </a:stretch>
        </p:blipFill>
        <p:spPr>
          <a:xfrm>
            <a:off x="4086193" y="2363781"/>
            <a:ext cx="2987709" cy="3856012"/>
          </a:xfrm>
          <a:prstGeom prst="rect">
            <a:avLst/>
          </a:prstGeom>
        </p:spPr>
      </p:pic>
      <p:sp>
        <p:nvSpPr>
          <p:cNvPr id="20" name="Rectangle 19">
            <a:extLst>
              <a:ext uri="{FF2B5EF4-FFF2-40B4-BE49-F238E27FC236}">
                <a16:creationId xmlns:a16="http://schemas.microsoft.com/office/drawing/2014/main" id="{B430CA34-EF30-4D6B-B4B2-0C50FA372B30}"/>
              </a:ext>
            </a:extLst>
          </p:cNvPr>
          <p:cNvSpPr/>
          <p:nvPr/>
        </p:nvSpPr>
        <p:spPr bwMode="auto">
          <a:xfrm>
            <a:off x="270394" y="1054728"/>
            <a:ext cx="202140" cy="171726"/>
          </a:xfrm>
          <a:prstGeom prst="rect">
            <a:avLst/>
          </a:prstGeom>
          <a:solidFill>
            <a:schemeClr val="bg1"/>
          </a:solidFill>
          <a:ln>
            <a:noFill/>
          </a:ln>
        </p:spPr>
        <p:txBody>
          <a:bodyPr vert="horz" wrap="square" lIns="89642" tIns="44821" rIns="89642" bIns="44821" numCol="1" rtlCol="0" anchor="t" anchorCtr="0" compatLnSpc="1">
            <a:prstTxWarp prst="textNoShape">
              <a:avLst/>
            </a:prstTxWarp>
            <a:noAutofit/>
          </a:bodyPr>
          <a:lstStyle/>
          <a:p>
            <a:pPr algn="ctr"/>
            <a:endParaRPr lang="en-US" sz="1765"/>
          </a:p>
        </p:txBody>
      </p:sp>
    </p:spTree>
    <p:extLst>
      <p:ext uri="{BB962C8B-B14F-4D97-AF65-F5344CB8AC3E}">
        <p14:creationId xmlns:p14="http://schemas.microsoft.com/office/powerpoint/2010/main" val="143053851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semantic model—two ways to develop</a:t>
            </a:r>
          </a:p>
        </p:txBody>
      </p:sp>
      <p:sp>
        <p:nvSpPr>
          <p:cNvPr id="12" name="Text Placeholder 2">
            <a:extLst>
              <a:ext uri="{FF2B5EF4-FFF2-40B4-BE49-F238E27FC236}">
                <a16:creationId xmlns:a16="http://schemas.microsoft.com/office/drawing/2014/main" id="{36D541A1-1FAD-4DA1-B5AA-D2FA3F1C2189}"/>
              </a:ext>
            </a:extLst>
          </p:cNvPr>
          <p:cNvSpPr txBox="1">
            <a:spLocks/>
          </p:cNvSpPr>
          <p:nvPr/>
        </p:nvSpPr>
        <p:spPr>
          <a:xfrm>
            <a:off x="6489546" y="2796619"/>
            <a:ext cx="4438531" cy="824935"/>
          </a:xfrm>
          <a:prstGeom prst="rect">
            <a:avLst/>
          </a:prstGeom>
          <a:noFill/>
          <a:ln>
            <a:noFill/>
          </a:ln>
        </p:spPr>
        <p:txBody>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766"/>
              </a:spcBef>
              <a:buNone/>
            </a:pPr>
            <a:r>
              <a:rPr lang="en-US" altLang="zh-CN"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Dimensions and measure groups</a:t>
            </a:r>
          </a:p>
          <a:p>
            <a:pPr marL="0" indent="0">
              <a:spcBef>
                <a:spcPts val="1766"/>
              </a:spcBef>
              <a:buNone/>
            </a:pPr>
            <a:r>
              <a:rPr lang="en-US" altLang="zh-CN"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Highly scalable and mature</a:t>
            </a:r>
          </a:p>
          <a:p>
            <a:pPr marL="0" indent="0">
              <a:spcBef>
                <a:spcPts val="1766"/>
              </a:spcBef>
              <a:buNone/>
            </a:pPr>
            <a:r>
              <a:rPr lang="en-US" altLang="zh-CN"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Feature rich and </a:t>
            </a:r>
            <a:r>
              <a:rPr lang="en-US" altLang="zh-CN" sz="1961" b="1" u="sng" dirty="0">
                <a:solidFill>
                  <a:srgbClr val="FF0000"/>
                </a:solidFill>
                <a:latin typeface="Segoe UI Semilight" panose="020B0402040204020203" pitchFamily="34" charset="0"/>
                <a:cs typeface="Segoe UI Semilight" panose="020B0402040204020203" pitchFamily="34" charset="0"/>
              </a:rPr>
              <a:t>complex</a:t>
            </a:r>
          </a:p>
          <a:p>
            <a:pPr marL="0" indent="0">
              <a:spcBef>
                <a:spcPts val="1766"/>
              </a:spcBef>
              <a:buNone/>
            </a:pPr>
            <a:r>
              <a:rPr lang="en-US" altLang="zh-CN"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Since SQL 7.0  - 1998</a:t>
            </a:r>
          </a:p>
        </p:txBody>
      </p:sp>
      <p:sp>
        <p:nvSpPr>
          <p:cNvPr id="13" name="Rectangle 12">
            <a:extLst>
              <a:ext uri="{FF2B5EF4-FFF2-40B4-BE49-F238E27FC236}">
                <a16:creationId xmlns:a16="http://schemas.microsoft.com/office/drawing/2014/main" id="{751D56DE-5FB0-44E7-AC9C-8FB25C1D2A54}"/>
              </a:ext>
            </a:extLst>
          </p:cNvPr>
          <p:cNvSpPr/>
          <p:nvPr/>
        </p:nvSpPr>
        <p:spPr bwMode="auto">
          <a:xfrm>
            <a:off x="5885672" y="1755833"/>
            <a:ext cx="5018625" cy="1165038"/>
          </a:xfrm>
          <a:prstGeom prst="rect">
            <a:avLst/>
          </a:prstGeom>
          <a:noFill/>
          <a:ln w="9525" cap="flat" cmpd="sng" algn="ctr">
            <a:noFill/>
            <a:prstDash val="solid"/>
            <a:headEnd type="none" w="med" len="med"/>
            <a:tailEnd type="none" w="med" len="med"/>
          </a:ln>
          <a:effectLst/>
        </p:spPr>
        <p:txBody>
          <a:bodyPr vert="horz" wrap="square" lIns="1254657" tIns="34280" rIns="68557" bIns="34280" numCol="1" rtlCol="0" anchor="ctr" anchorCtr="0" compatLnSpc="1">
            <a:prstTxWarp prst="textNoShape">
              <a:avLst/>
            </a:prstTxWarp>
          </a:bodyPr>
          <a:lstStyle/>
          <a:p>
            <a:pPr defTabSz="685514">
              <a:defRPr/>
            </a:pPr>
            <a:r>
              <a:rPr lang="en-US" sz="2745" kern="0" spc="-114" dirty="0">
                <a:ln w="3175">
                  <a:noFill/>
                </a:ln>
                <a:gradFill>
                  <a:gsLst>
                    <a:gs pos="72566">
                      <a:schemeClr val="accent2"/>
                    </a:gs>
                    <a:gs pos="43000">
                      <a:schemeClr val="accent2"/>
                    </a:gs>
                  </a:gsLst>
                  <a:lin ang="5400000" scaled="0"/>
                </a:gradFill>
                <a:latin typeface="Segoe UI Semibold" panose="020B0702040204020203" pitchFamily="34" charset="0"/>
                <a:cs typeface="Segoe UI Semibold" panose="020B0702040204020203" pitchFamily="34" charset="0"/>
              </a:rPr>
              <a:t>Multidimensional models</a:t>
            </a:r>
          </a:p>
        </p:txBody>
      </p:sp>
      <p:sp>
        <p:nvSpPr>
          <p:cNvPr id="16" name="Text Placeholder 2">
            <a:extLst>
              <a:ext uri="{FF2B5EF4-FFF2-40B4-BE49-F238E27FC236}">
                <a16:creationId xmlns:a16="http://schemas.microsoft.com/office/drawing/2014/main" id="{8B225F31-5B23-4173-A97D-40EBFF16ADD0}"/>
              </a:ext>
            </a:extLst>
          </p:cNvPr>
          <p:cNvSpPr txBox="1">
            <a:spLocks/>
          </p:cNvSpPr>
          <p:nvPr/>
        </p:nvSpPr>
        <p:spPr>
          <a:xfrm>
            <a:off x="1352036" y="2796622"/>
            <a:ext cx="4358253" cy="838147"/>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766"/>
              </a:spcBef>
              <a:buNone/>
            </a:pPr>
            <a:r>
              <a:rPr lang="en-US" altLang="zh-CN"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Tables and relationships</a:t>
            </a:r>
          </a:p>
          <a:p>
            <a:pPr marL="0" indent="0">
              <a:spcBef>
                <a:spcPts val="1766"/>
              </a:spcBef>
              <a:buNone/>
            </a:pPr>
            <a:r>
              <a:rPr lang="en-US" altLang="zh-CN"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Fast by design with in-memory</a:t>
            </a:r>
          </a:p>
          <a:p>
            <a:pPr marL="0" indent="0">
              <a:spcBef>
                <a:spcPts val="1766"/>
              </a:spcBef>
              <a:buNone/>
            </a:pPr>
            <a:r>
              <a:rPr lang="en-US" altLang="zh-CN" sz="1961" b="1" u="sng" dirty="0">
                <a:solidFill>
                  <a:schemeClr val="accent6"/>
                </a:solidFill>
                <a:latin typeface="Segoe UI Semilight" panose="020B0402040204020203" pitchFamily="34" charset="0"/>
                <a:cs typeface="Segoe UI Semilight" panose="020B0402040204020203" pitchFamily="34" charset="0"/>
              </a:rPr>
              <a:t>Easy</a:t>
            </a:r>
            <a:r>
              <a:rPr lang="en-US" altLang="zh-CN"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 to get started and simple</a:t>
            </a:r>
          </a:p>
          <a:p>
            <a:pPr marL="0" indent="0">
              <a:spcBef>
                <a:spcPts val="1766"/>
              </a:spcBef>
              <a:buNone/>
            </a:pPr>
            <a:r>
              <a:rPr lang="en-US" altLang="zh-CN"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Since SQL 2008 R2 - 2010</a:t>
            </a:r>
          </a:p>
          <a:p>
            <a:pPr marL="0" indent="0">
              <a:spcBef>
                <a:spcPts val="1766"/>
              </a:spcBef>
              <a:buNone/>
            </a:pPr>
            <a:r>
              <a:rPr lang="en-US" altLang="zh-CN" sz="1961" dirty="0" err="1">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PowerBI</a:t>
            </a:r>
            <a:r>
              <a:rPr lang="en-US" altLang="zh-CN" sz="1961" dirty="0">
                <a:gradFill>
                  <a:gsLst>
                    <a:gs pos="0">
                      <a:schemeClr val="tx2"/>
                    </a:gs>
                    <a:gs pos="100000">
                      <a:schemeClr val="tx2"/>
                    </a:gs>
                  </a:gsLst>
                  <a:lin ang="5400000" scaled="1"/>
                </a:gradFill>
                <a:latin typeface="Segoe UI Semilight" panose="020B0402040204020203" pitchFamily="34" charset="0"/>
                <a:cs typeface="Segoe UI Semilight" panose="020B0402040204020203" pitchFamily="34" charset="0"/>
              </a:rPr>
              <a:t> &amp; Power Pivot </a:t>
            </a:r>
          </a:p>
        </p:txBody>
      </p:sp>
      <p:sp>
        <p:nvSpPr>
          <p:cNvPr id="17" name="Rectangle 16">
            <a:extLst>
              <a:ext uri="{FF2B5EF4-FFF2-40B4-BE49-F238E27FC236}">
                <a16:creationId xmlns:a16="http://schemas.microsoft.com/office/drawing/2014/main" id="{FD682FDC-07CD-47D5-94A0-E608D1B21A35}"/>
              </a:ext>
            </a:extLst>
          </p:cNvPr>
          <p:cNvSpPr/>
          <p:nvPr/>
        </p:nvSpPr>
        <p:spPr bwMode="auto">
          <a:xfrm>
            <a:off x="766137" y="1755833"/>
            <a:ext cx="5018625" cy="1165038"/>
          </a:xfrm>
          <a:prstGeom prst="rect">
            <a:avLst/>
          </a:prstGeom>
          <a:noFill/>
          <a:ln w="9525" cap="flat" cmpd="sng" algn="ctr">
            <a:noFill/>
            <a:prstDash val="solid"/>
            <a:headEnd type="none" w="med" len="med"/>
            <a:tailEnd type="none" w="med" len="med"/>
          </a:ln>
          <a:effectLst/>
        </p:spPr>
        <p:txBody>
          <a:bodyPr vert="horz" wrap="square" lIns="1254657" tIns="45692" rIns="91386" bIns="45692" numCol="1" rtlCol="0" anchor="ctr" anchorCtr="0" compatLnSpc="1">
            <a:prstTxWarp prst="textNoShape">
              <a:avLst/>
            </a:prstTxWarp>
          </a:bodyPr>
          <a:lstStyle/>
          <a:p>
            <a:pPr defTabSz="685514">
              <a:defRPr/>
            </a:pPr>
            <a:r>
              <a:rPr lang="en-US" sz="2745" kern="0" spc="-114" dirty="0">
                <a:ln w="3175">
                  <a:noFill/>
                </a:ln>
                <a:gradFill>
                  <a:gsLst>
                    <a:gs pos="72566">
                      <a:schemeClr val="accent1"/>
                    </a:gs>
                    <a:gs pos="43000">
                      <a:schemeClr val="accent1"/>
                    </a:gs>
                  </a:gsLst>
                  <a:lin ang="5400000" scaled="0"/>
                </a:gradFill>
                <a:latin typeface="Segoe UI Semibold" panose="020B0702040204020203" pitchFamily="34" charset="0"/>
                <a:cs typeface="Segoe UI Semibold" panose="020B0702040204020203" pitchFamily="34" charset="0"/>
              </a:rPr>
              <a:t>Tabular models</a:t>
            </a:r>
            <a:endParaRPr lang="en-US" sz="2157" kern="0" spc="-114" dirty="0">
              <a:ln w="3175">
                <a:noFill/>
              </a:ln>
              <a:gradFill>
                <a:gsLst>
                  <a:gs pos="72566">
                    <a:schemeClr val="accent1"/>
                  </a:gs>
                  <a:gs pos="43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20" name="Freeform 32">
            <a:extLst>
              <a:ext uri="{FF2B5EF4-FFF2-40B4-BE49-F238E27FC236}">
                <a16:creationId xmlns:a16="http://schemas.microsoft.com/office/drawing/2014/main" id="{D9985850-FF91-4FB3-B90A-B64A458258D0}"/>
              </a:ext>
            </a:extLst>
          </p:cNvPr>
          <p:cNvSpPr>
            <a:spLocks/>
          </p:cNvSpPr>
          <p:nvPr/>
        </p:nvSpPr>
        <p:spPr bwMode="auto">
          <a:xfrm>
            <a:off x="1378289" y="2097904"/>
            <a:ext cx="458655" cy="58131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noFill/>
          <a:ln w="22225">
            <a:solidFill>
              <a:schemeClr val="accent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endParaRPr>
          </a:p>
        </p:txBody>
      </p:sp>
      <p:grpSp>
        <p:nvGrpSpPr>
          <p:cNvPr id="5" name="Group 4">
            <a:extLst>
              <a:ext uri="{FF2B5EF4-FFF2-40B4-BE49-F238E27FC236}">
                <a16:creationId xmlns:a16="http://schemas.microsoft.com/office/drawing/2014/main" id="{73120324-38F5-4ACF-B246-9D6AF637FD97}"/>
              </a:ext>
            </a:extLst>
          </p:cNvPr>
          <p:cNvGrpSpPr/>
          <p:nvPr/>
        </p:nvGrpSpPr>
        <p:grpSpPr>
          <a:xfrm>
            <a:off x="6543303" y="2103987"/>
            <a:ext cx="469890" cy="519703"/>
            <a:chOff x="-1104937" y="4880878"/>
            <a:chExt cx="786649" cy="870040"/>
          </a:xfrm>
        </p:grpSpPr>
        <p:sp>
          <p:nvSpPr>
            <p:cNvPr id="4" name="Rectangle 3">
              <a:extLst>
                <a:ext uri="{FF2B5EF4-FFF2-40B4-BE49-F238E27FC236}">
                  <a16:creationId xmlns:a16="http://schemas.microsoft.com/office/drawing/2014/main" id="{95B0C1A4-FF72-4779-BE50-50200691317C}"/>
                </a:ext>
              </a:extLst>
            </p:cNvPr>
            <p:cNvSpPr/>
            <p:nvPr/>
          </p:nvSpPr>
          <p:spPr bwMode="auto">
            <a:xfrm rot="18900000">
              <a:off x="-947791" y="4880878"/>
              <a:ext cx="489827" cy="489825"/>
            </a:xfrm>
            <a:custGeom>
              <a:avLst/>
              <a:gdLst>
                <a:gd name="connsiteX0" fmla="*/ 0 w 462831"/>
                <a:gd name="connsiteY0" fmla="*/ 0 h 462830"/>
                <a:gd name="connsiteX1" fmla="*/ 462831 w 462831"/>
                <a:gd name="connsiteY1" fmla="*/ 0 h 462830"/>
                <a:gd name="connsiteX2" fmla="*/ 462831 w 462831"/>
                <a:gd name="connsiteY2" fmla="*/ 462830 h 462830"/>
                <a:gd name="connsiteX3" fmla="*/ 0 w 462831"/>
                <a:gd name="connsiteY3" fmla="*/ 462830 h 462830"/>
                <a:gd name="connsiteX4" fmla="*/ 0 w 462831"/>
                <a:gd name="connsiteY4" fmla="*/ 0 h 462830"/>
                <a:gd name="connsiteX0" fmla="*/ 0 w 462831"/>
                <a:gd name="connsiteY0" fmla="*/ 0 h 462830"/>
                <a:gd name="connsiteX1" fmla="*/ 231141 w 462831"/>
                <a:gd name="connsiteY1" fmla="*/ 231691 h 462830"/>
                <a:gd name="connsiteX2" fmla="*/ 462831 w 462831"/>
                <a:gd name="connsiteY2" fmla="*/ 462830 h 462830"/>
                <a:gd name="connsiteX3" fmla="*/ 0 w 462831"/>
                <a:gd name="connsiteY3" fmla="*/ 462830 h 462830"/>
                <a:gd name="connsiteX4" fmla="*/ 0 w 462831"/>
                <a:gd name="connsiteY4" fmla="*/ 0 h 462830"/>
                <a:gd name="connsiteX0" fmla="*/ 0 w 462831"/>
                <a:gd name="connsiteY0" fmla="*/ 0 h 462830"/>
                <a:gd name="connsiteX1" fmla="*/ 317351 w 462831"/>
                <a:gd name="connsiteY1" fmla="*/ 134704 h 462830"/>
                <a:gd name="connsiteX2" fmla="*/ 462831 w 462831"/>
                <a:gd name="connsiteY2" fmla="*/ 462830 h 462830"/>
                <a:gd name="connsiteX3" fmla="*/ 0 w 462831"/>
                <a:gd name="connsiteY3" fmla="*/ 462830 h 462830"/>
                <a:gd name="connsiteX4" fmla="*/ 0 w 462831"/>
                <a:gd name="connsiteY4" fmla="*/ 0 h 462830"/>
                <a:gd name="connsiteX0" fmla="*/ 0 w 462831"/>
                <a:gd name="connsiteY0" fmla="*/ 0 h 462830"/>
                <a:gd name="connsiteX1" fmla="*/ 317351 w 462831"/>
                <a:gd name="connsiteY1" fmla="*/ 134704 h 462830"/>
                <a:gd name="connsiteX2" fmla="*/ 462831 w 462831"/>
                <a:gd name="connsiteY2" fmla="*/ 462830 h 462830"/>
                <a:gd name="connsiteX3" fmla="*/ 207444 w 462831"/>
                <a:gd name="connsiteY3" fmla="*/ 239221 h 462830"/>
                <a:gd name="connsiteX4" fmla="*/ 0 w 462831"/>
                <a:gd name="connsiteY4" fmla="*/ 0 h 462830"/>
                <a:gd name="connsiteX0" fmla="*/ 0 w 462831"/>
                <a:gd name="connsiteY0" fmla="*/ 0 h 462830"/>
                <a:gd name="connsiteX1" fmla="*/ 317351 w 462831"/>
                <a:gd name="connsiteY1" fmla="*/ 134704 h 462830"/>
                <a:gd name="connsiteX2" fmla="*/ 462831 w 462831"/>
                <a:gd name="connsiteY2" fmla="*/ 462830 h 462830"/>
                <a:gd name="connsiteX3" fmla="*/ 126622 w 462831"/>
                <a:gd name="connsiteY3" fmla="*/ 320043 h 462830"/>
                <a:gd name="connsiteX4" fmla="*/ 0 w 462831"/>
                <a:gd name="connsiteY4" fmla="*/ 0 h 46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831" h="462830">
                  <a:moveTo>
                    <a:pt x="0" y="0"/>
                  </a:moveTo>
                  <a:lnTo>
                    <a:pt x="317351" y="134704"/>
                  </a:lnTo>
                  <a:lnTo>
                    <a:pt x="462831" y="462830"/>
                  </a:lnTo>
                  <a:lnTo>
                    <a:pt x="126622" y="320043"/>
                  </a:lnTo>
                  <a:lnTo>
                    <a:pt x="0" y="0"/>
                  </a:lnTo>
                  <a:close/>
                </a:path>
              </a:pathLst>
            </a:custGeom>
            <a:solidFill>
              <a:schemeClr val="bg1"/>
            </a:solidFill>
            <a:ln w="2222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1B618399-5879-41B7-9A9A-A51CDF61C5DF}"/>
                </a:ext>
              </a:extLst>
            </p:cNvPr>
            <p:cNvSpPr/>
            <p:nvPr/>
          </p:nvSpPr>
          <p:spPr bwMode="auto">
            <a:xfrm>
              <a:off x="-664999" y="5221327"/>
              <a:ext cx="346711" cy="529591"/>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 name="connsiteX4" fmla="*/ 0 w 381000"/>
                <a:gd name="connsiteY4" fmla="*/ 0 h 381000"/>
                <a:gd name="connsiteX0" fmla="*/ 0 w 381000"/>
                <a:gd name="connsiteY0" fmla="*/ 148590 h 529590"/>
                <a:gd name="connsiteX1" fmla="*/ 346710 w 381000"/>
                <a:gd name="connsiteY1" fmla="*/ 0 h 529590"/>
                <a:gd name="connsiteX2" fmla="*/ 381000 w 381000"/>
                <a:gd name="connsiteY2" fmla="*/ 529590 h 529590"/>
                <a:gd name="connsiteX3" fmla="*/ 0 w 381000"/>
                <a:gd name="connsiteY3" fmla="*/ 529590 h 529590"/>
                <a:gd name="connsiteX4" fmla="*/ 0 w 381000"/>
                <a:gd name="connsiteY4" fmla="*/ 148590 h 529590"/>
                <a:gd name="connsiteX0" fmla="*/ 0 w 346710"/>
                <a:gd name="connsiteY0" fmla="*/ 148590 h 529590"/>
                <a:gd name="connsiteX1" fmla="*/ 346710 w 346710"/>
                <a:gd name="connsiteY1" fmla="*/ 0 h 529590"/>
                <a:gd name="connsiteX2" fmla="*/ 335280 w 346710"/>
                <a:gd name="connsiteY2" fmla="*/ 316230 h 529590"/>
                <a:gd name="connsiteX3" fmla="*/ 0 w 346710"/>
                <a:gd name="connsiteY3" fmla="*/ 529590 h 529590"/>
                <a:gd name="connsiteX4" fmla="*/ 0 w 346710"/>
                <a:gd name="connsiteY4" fmla="*/ 148590 h 529590"/>
                <a:gd name="connsiteX0" fmla="*/ 0 w 346710"/>
                <a:gd name="connsiteY0" fmla="*/ 148590 h 529590"/>
                <a:gd name="connsiteX1" fmla="*/ 346710 w 346710"/>
                <a:gd name="connsiteY1" fmla="*/ 0 h 529590"/>
                <a:gd name="connsiteX2" fmla="*/ 346710 w 346710"/>
                <a:gd name="connsiteY2" fmla="*/ 388620 h 529590"/>
                <a:gd name="connsiteX3" fmla="*/ 0 w 346710"/>
                <a:gd name="connsiteY3" fmla="*/ 529590 h 529590"/>
                <a:gd name="connsiteX4" fmla="*/ 0 w 346710"/>
                <a:gd name="connsiteY4" fmla="*/ 148590 h 529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10" h="529590">
                  <a:moveTo>
                    <a:pt x="0" y="148590"/>
                  </a:moveTo>
                  <a:lnTo>
                    <a:pt x="346710" y="0"/>
                  </a:lnTo>
                  <a:lnTo>
                    <a:pt x="346710" y="388620"/>
                  </a:lnTo>
                  <a:lnTo>
                    <a:pt x="0" y="529590"/>
                  </a:lnTo>
                  <a:lnTo>
                    <a:pt x="0" y="148590"/>
                  </a:lnTo>
                  <a:close/>
                </a:path>
              </a:pathLst>
            </a:custGeom>
            <a:solidFill>
              <a:schemeClr val="bg1"/>
            </a:solidFill>
            <a:ln w="2222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err="1">
                <a:gradFill>
                  <a:gsLst>
                    <a:gs pos="0">
                      <a:srgbClr val="FFFFFF"/>
                    </a:gs>
                    <a:gs pos="100000">
                      <a:srgbClr val="FFFFFF"/>
                    </a:gs>
                  </a:gsLst>
                  <a:lin ang="5400000" scaled="0"/>
                </a:gradFill>
                <a:cs typeface="Segoe UI" pitchFamily="34" charset="0"/>
              </a:endParaRPr>
            </a:p>
          </p:txBody>
        </p:sp>
        <p:sp>
          <p:nvSpPr>
            <p:cNvPr id="22" name="Rectangle 20">
              <a:extLst>
                <a:ext uri="{FF2B5EF4-FFF2-40B4-BE49-F238E27FC236}">
                  <a16:creationId xmlns:a16="http://schemas.microsoft.com/office/drawing/2014/main" id="{0D663909-63B3-400A-A384-A2D23C03DC37}"/>
                </a:ext>
              </a:extLst>
            </p:cNvPr>
            <p:cNvSpPr/>
            <p:nvPr/>
          </p:nvSpPr>
          <p:spPr bwMode="auto">
            <a:xfrm flipH="1">
              <a:off x="-1104937" y="5215202"/>
              <a:ext cx="346711" cy="529589"/>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 name="connsiteX4" fmla="*/ 0 w 381000"/>
                <a:gd name="connsiteY4" fmla="*/ 0 h 381000"/>
                <a:gd name="connsiteX0" fmla="*/ 0 w 381000"/>
                <a:gd name="connsiteY0" fmla="*/ 148590 h 529590"/>
                <a:gd name="connsiteX1" fmla="*/ 346710 w 381000"/>
                <a:gd name="connsiteY1" fmla="*/ 0 h 529590"/>
                <a:gd name="connsiteX2" fmla="*/ 381000 w 381000"/>
                <a:gd name="connsiteY2" fmla="*/ 529590 h 529590"/>
                <a:gd name="connsiteX3" fmla="*/ 0 w 381000"/>
                <a:gd name="connsiteY3" fmla="*/ 529590 h 529590"/>
                <a:gd name="connsiteX4" fmla="*/ 0 w 381000"/>
                <a:gd name="connsiteY4" fmla="*/ 148590 h 529590"/>
                <a:gd name="connsiteX0" fmla="*/ 0 w 346710"/>
                <a:gd name="connsiteY0" fmla="*/ 148590 h 529590"/>
                <a:gd name="connsiteX1" fmla="*/ 346710 w 346710"/>
                <a:gd name="connsiteY1" fmla="*/ 0 h 529590"/>
                <a:gd name="connsiteX2" fmla="*/ 335280 w 346710"/>
                <a:gd name="connsiteY2" fmla="*/ 316230 h 529590"/>
                <a:gd name="connsiteX3" fmla="*/ 0 w 346710"/>
                <a:gd name="connsiteY3" fmla="*/ 529590 h 529590"/>
                <a:gd name="connsiteX4" fmla="*/ 0 w 346710"/>
                <a:gd name="connsiteY4" fmla="*/ 148590 h 529590"/>
                <a:gd name="connsiteX0" fmla="*/ 0 w 346710"/>
                <a:gd name="connsiteY0" fmla="*/ 148590 h 529590"/>
                <a:gd name="connsiteX1" fmla="*/ 346710 w 346710"/>
                <a:gd name="connsiteY1" fmla="*/ 0 h 529590"/>
                <a:gd name="connsiteX2" fmla="*/ 346710 w 346710"/>
                <a:gd name="connsiteY2" fmla="*/ 388620 h 529590"/>
                <a:gd name="connsiteX3" fmla="*/ 0 w 346710"/>
                <a:gd name="connsiteY3" fmla="*/ 529590 h 529590"/>
                <a:gd name="connsiteX4" fmla="*/ 0 w 346710"/>
                <a:gd name="connsiteY4" fmla="*/ 148590 h 529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10" h="529590">
                  <a:moveTo>
                    <a:pt x="0" y="148590"/>
                  </a:moveTo>
                  <a:lnTo>
                    <a:pt x="346710" y="0"/>
                  </a:lnTo>
                  <a:lnTo>
                    <a:pt x="346710" y="388620"/>
                  </a:lnTo>
                  <a:lnTo>
                    <a:pt x="0" y="529590"/>
                  </a:lnTo>
                  <a:lnTo>
                    <a:pt x="0" y="148590"/>
                  </a:lnTo>
                  <a:close/>
                </a:path>
              </a:pathLst>
            </a:custGeom>
            <a:solidFill>
              <a:schemeClr val="bg1"/>
            </a:solidFill>
            <a:ln w="2222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err="1">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3742215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Top Corners Rounded 15">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Top Corners Rounded 17">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18DB00-5722-4ACC-9240-0EF943481EEA}"/>
              </a:ext>
            </a:extLst>
          </p:cNvPr>
          <p:cNvSpPr>
            <a:spLocks noGrp="1"/>
          </p:cNvSpPr>
          <p:nvPr>
            <p:ph type="title"/>
          </p:nvPr>
        </p:nvSpPr>
        <p:spPr>
          <a:xfrm>
            <a:off x="321733" y="981092"/>
            <a:ext cx="4092951" cy="1496930"/>
          </a:xfrm>
          <a:prstGeom prst="ellipse">
            <a:avLst/>
          </a:prstGeom>
        </p:spPr>
        <p:txBody>
          <a:bodyPr>
            <a:normAutofit/>
          </a:bodyPr>
          <a:lstStyle/>
          <a:p>
            <a:r>
              <a:rPr lang="en-US" sz="2800" dirty="0">
                <a:solidFill>
                  <a:schemeClr val="bg1"/>
                </a:solidFill>
              </a:rPr>
              <a:t>Why use Analysis Services?</a:t>
            </a:r>
          </a:p>
        </p:txBody>
      </p:sp>
      <p:cxnSp>
        <p:nvCxnSpPr>
          <p:cNvPr id="20" name="Straight Connector 19">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3B9AD5-5BB8-4302-A3EB-5966F888D071}"/>
              </a:ext>
            </a:extLst>
          </p:cNvPr>
          <p:cNvSpPr>
            <a:spLocks noGrp="1"/>
          </p:cNvSpPr>
          <p:nvPr>
            <p:ph idx="1"/>
          </p:nvPr>
        </p:nvSpPr>
        <p:spPr>
          <a:xfrm>
            <a:off x="321733" y="2834809"/>
            <a:ext cx="4092951" cy="3042099"/>
          </a:xfrm>
        </p:spPr>
        <p:txBody>
          <a:bodyPr anchor="t">
            <a:noAutofit/>
          </a:bodyPr>
          <a:lstStyle/>
          <a:p>
            <a:r>
              <a:rPr lang="en-US" sz="1600" dirty="0">
                <a:solidFill>
                  <a:schemeClr val="bg1"/>
                </a:solidFill>
              </a:rPr>
              <a:t>Current Power BI Size Limits*</a:t>
            </a:r>
          </a:p>
          <a:p>
            <a:pPr lvl="1"/>
            <a:r>
              <a:rPr lang="en-US" sz="1600" dirty="0" err="1">
                <a:solidFill>
                  <a:schemeClr val="bg1"/>
                </a:solidFill>
              </a:rPr>
              <a:t>PowerBI</a:t>
            </a:r>
            <a:r>
              <a:rPr lang="en-US" sz="1600" dirty="0">
                <a:solidFill>
                  <a:schemeClr val="bg1"/>
                </a:solidFill>
              </a:rPr>
              <a:t> Pro</a:t>
            </a:r>
          </a:p>
          <a:p>
            <a:pPr lvl="2"/>
            <a:r>
              <a:rPr lang="en-US" sz="1600" dirty="0">
                <a:solidFill>
                  <a:schemeClr val="bg1"/>
                </a:solidFill>
              </a:rPr>
              <a:t>1GB per </a:t>
            </a:r>
            <a:r>
              <a:rPr lang="en-US" sz="1600" dirty="0" err="1">
                <a:solidFill>
                  <a:schemeClr val="bg1"/>
                </a:solidFill>
              </a:rPr>
              <a:t>pbix</a:t>
            </a:r>
            <a:r>
              <a:rPr lang="en-US" sz="1600" dirty="0">
                <a:solidFill>
                  <a:schemeClr val="bg1"/>
                </a:solidFill>
              </a:rPr>
              <a:t> file</a:t>
            </a:r>
          </a:p>
          <a:p>
            <a:pPr lvl="2"/>
            <a:r>
              <a:rPr lang="en-US" sz="1600" dirty="0">
                <a:solidFill>
                  <a:schemeClr val="bg1"/>
                </a:solidFill>
                <a:hlinkClick r:id="rId2"/>
              </a:rPr>
              <a:t>https://docs.microsoft.com/en-us/power-bi/service-admin-manage-your-data-storage-in-power-bi</a:t>
            </a:r>
            <a:endParaRPr lang="en-US" sz="1600" dirty="0">
              <a:solidFill>
                <a:schemeClr val="bg1"/>
              </a:solidFill>
            </a:endParaRPr>
          </a:p>
          <a:p>
            <a:pPr lvl="1"/>
            <a:r>
              <a:rPr lang="en-US" sz="1600" dirty="0" err="1">
                <a:solidFill>
                  <a:schemeClr val="bg1"/>
                </a:solidFill>
              </a:rPr>
              <a:t>PowerBI</a:t>
            </a:r>
            <a:r>
              <a:rPr lang="en-US" sz="1600" dirty="0">
                <a:solidFill>
                  <a:schemeClr val="bg1"/>
                </a:solidFill>
              </a:rPr>
              <a:t> Premium</a:t>
            </a:r>
          </a:p>
          <a:p>
            <a:pPr lvl="2"/>
            <a:r>
              <a:rPr lang="en-US" sz="1600" dirty="0">
                <a:solidFill>
                  <a:schemeClr val="bg1"/>
                </a:solidFill>
                <a:hlinkClick r:id="rId3"/>
              </a:rPr>
              <a:t>https://docs.microsoft.com/en-us/power-bi/service-premium-large-datasets</a:t>
            </a:r>
            <a:endParaRPr lang="en-US" sz="1600" dirty="0">
              <a:solidFill>
                <a:schemeClr val="bg1"/>
              </a:solidFill>
            </a:endParaRPr>
          </a:p>
          <a:p>
            <a:pPr marL="457200" lvl="1" indent="0">
              <a:buNone/>
            </a:pPr>
            <a:r>
              <a:rPr lang="en-US" sz="1600" dirty="0">
                <a:solidFill>
                  <a:schemeClr val="bg1"/>
                </a:solidFill>
              </a:rPr>
              <a:t>*As of Jan 2019</a:t>
            </a:r>
          </a:p>
        </p:txBody>
      </p:sp>
      <p:graphicFrame>
        <p:nvGraphicFramePr>
          <p:cNvPr id="4" name="Table 3">
            <a:extLst>
              <a:ext uri="{FF2B5EF4-FFF2-40B4-BE49-F238E27FC236}">
                <a16:creationId xmlns:a16="http://schemas.microsoft.com/office/drawing/2014/main" id="{37E3DA35-8E2D-40C6-8035-3F4686CAE411}"/>
              </a:ext>
            </a:extLst>
          </p:cNvPr>
          <p:cNvGraphicFramePr>
            <a:graphicFrameLocks noGrp="1"/>
          </p:cNvGraphicFramePr>
          <p:nvPr>
            <p:extLst>
              <p:ext uri="{D42A27DB-BD31-4B8C-83A1-F6EECF244321}">
                <p14:modId xmlns:p14="http://schemas.microsoft.com/office/powerpoint/2010/main" val="1404012532"/>
              </p:ext>
            </p:extLst>
          </p:nvPr>
        </p:nvGraphicFramePr>
        <p:xfrm>
          <a:off x="5859517" y="467256"/>
          <a:ext cx="5554830" cy="5617700"/>
        </p:xfrm>
        <a:graphic>
          <a:graphicData uri="http://schemas.openxmlformats.org/drawingml/2006/table">
            <a:tbl>
              <a:tblPr firstRow="1" bandRow="1">
                <a:noFill/>
              </a:tblPr>
              <a:tblGrid>
                <a:gridCol w="2697392">
                  <a:extLst>
                    <a:ext uri="{9D8B030D-6E8A-4147-A177-3AD203B41FA5}">
                      <a16:colId xmlns:a16="http://schemas.microsoft.com/office/drawing/2014/main" val="1012413353"/>
                    </a:ext>
                  </a:extLst>
                </a:gridCol>
                <a:gridCol w="2857438">
                  <a:extLst>
                    <a:ext uri="{9D8B030D-6E8A-4147-A177-3AD203B41FA5}">
                      <a16:colId xmlns:a16="http://schemas.microsoft.com/office/drawing/2014/main" val="3294246832"/>
                    </a:ext>
                  </a:extLst>
                </a:gridCol>
              </a:tblGrid>
              <a:tr h="1326531">
                <a:tc>
                  <a:txBody>
                    <a:bodyPr/>
                    <a:lstStyle/>
                    <a:p>
                      <a:pPr algn="l" fontAlgn="b"/>
                      <a:r>
                        <a:rPr lang="en-US" sz="2900" b="1">
                          <a:solidFill>
                            <a:srgbClr val="FFFFFF"/>
                          </a:solidFill>
                          <a:effectLst/>
                        </a:rPr>
                        <a:t>Power BI SKU</a:t>
                      </a:r>
                    </a:p>
                  </a:txBody>
                  <a:tcPr marL="420662" marR="252398" marT="252398" marB="252398" anchor="b">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2900" b="1">
                          <a:solidFill>
                            <a:srgbClr val="FFFFFF"/>
                          </a:solidFill>
                          <a:effectLst/>
                        </a:rPr>
                        <a:t>Max size of .pbix</a:t>
                      </a:r>
                    </a:p>
                  </a:txBody>
                  <a:tcPr marL="420662" marR="252398" marT="252398" marB="252398" anchor="b">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451352067"/>
                  </a:ext>
                </a:extLst>
              </a:tr>
              <a:tr h="918863">
                <a:tc>
                  <a:txBody>
                    <a:bodyPr/>
                    <a:lstStyle/>
                    <a:p>
                      <a:pPr fontAlgn="t"/>
                      <a:r>
                        <a:rPr lang="en-US" sz="2900">
                          <a:solidFill>
                            <a:schemeClr val="tx1">
                              <a:lumMod val="85000"/>
                              <a:lumOff val="15000"/>
                            </a:schemeClr>
                          </a:solidFill>
                          <a:effectLst/>
                        </a:rPr>
                        <a:t>Pro</a:t>
                      </a:r>
                    </a:p>
                  </a:txBody>
                  <a:tcPr marL="420662" marR="252398" marT="252398" marB="252398">
                    <a:lnL w="38100" cap="flat" cmpd="sng" algn="ctr">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pPr fontAlgn="t"/>
                      <a:r>
                        <a:rPr lang="en-US" sz="2900">
                          <a:solidFill>
                            <a:schemeClr val="tx1">
                              <a:lumMod val="85000"/>
                              <a:lumOff val="15000"/>
                            </a:schemeClr>
                          </a:solidFill>
                          <a:effectLst/>
                        </a:rPr>
                        <a:t>&lt; 1 GB</a:t>
                      </a:r>
                    </a:p>
                  </a:txBody>
                  <a:tcPr marL="420662" marR="252398" marT="252398" marB="252398">
                    <a:lnL w="38100" cap="flat" cmpd="sng" algn="ctr">
                      <a:solidFill>
                        <a:srgbClr val="FFFFFF"/>
                      </a:solidFill>
                      <a:prstDash val="solid"/>
                      <a:round/>
                      <a:headEnd type="none" w="med" len="med"/>
                      <a:tailEnd type="none" w="med" len="med"/>
                    </a:lnL>
                    <a:lnR w="38100" cap="flat" cmpd="sng" algn="ctr">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extLst>
                  <a:ext uri="{0D108BD9-81ED-4DB2-BD59-A6C34878D82A}">
                    <a16:rowId xmlns:a16="http://schemas.microsoft.com/office/drawing/2014/main" val="165841872"/>
                  </a:ext>
                </a:extLst>
              </a:tr>
              <a:tr h="918863">
                <a:tc>
                  <a:txBody>
                    <a:bodyPr/>
                    <a:lstStyle/>
                    <a:p>
                      <a:pPr fontAlgn="t"/>
                      <a:r>
                        <a:rPr lang="en-US" sz="2900">
                          <a:solidFill>
                            <a:schemeClr val="tx1">
                              <a:lumMod val="85000"/>
                              <a:lumOff val="15000"/>
                            </a:schemeClr>
                          </a:solidFill>
                          <a:effectLst/>
                        </a:rPr>
                        <a:t>Premium 1</a:t>
                      </a:r>
                    </a:p>
                  </a:txBody>
                  <a:tcPr marL="420662" marR="252398" marT="252398" marB="25239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fontAlgn="t"/>
                      <a:r>
                        <a:rPr lang="en-US" sz="2900">
                          <a:solidFill>
                            <a:schemeClr val="tx1">
                              <a:lumMod val="85000"/>
                              <a:lumOff val="15000"/>
                            </a:schemeClr>
                          </a:solidFill>
                          <a:effectLst/>
                        </a:rPr>
                        <a:t>&lt; 3 GB</a:t>
                      </a:r>
                    </a:p>
                  </a:txBody>
                  <a:tcPr marL="420662" marR="252398" marT="252398" marB="25239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90192064"/>
                  </a:ext>
                </a:extLst>
              </a:tr>
              <a:tr h="918863">
                <a:tc>
                  <a:txBody>
                    <a:bodyPr/>
                    <a:lstStyle/>
                    <a:p>
                      <a:pPr fontAlgn="t"/>
                      <a:r>
                        <a:rPr lang="en-US" sz="2900">
                          <a:solidFill>
                            <a:schemeClr val="tx1">
                              <a:lumMod val="85000"/>
                              <a:lumOff val="15000"/>
                            </a:schemeClr>
                          </a:solidFill>
                          <a:effectLst/>
                        </a:rPr>
                        <a:t>Premium 2</a:t>
                      </a:r>
                    </a:p>
                  </a:txBody>
                  <a:tcPr marL="420662" marR="252398" marT="252398" marB="25239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fontAlgn="t"/>
                      <a:r>
                        <a:rPr lang="en-US" sz="2900">
                          <a:solidFill>
                            <a:schemeClr val="tx1">
                              <a:lumMod val="85000"/>
                              <a:lumOff val="15000"/>
                            </a:schemeClr>
                          </a:solidFill>
                          <a:effectLst/>
                        </a:rPr>
                        <a:t>&lt; 6 GB</a:t>
                      </a:r>
                    </a:p>
                  </a:txBody>
                  <a:tcPr marL="420662" marR="252398" marT="252398" marB="252398">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104703998"/>
                  </a:ext>
                </a:extLst>
              </a:tr>
              <a:tr h="1326531">
                <a:tc>
                  <a:txBody>
                    <a:bodyPr/>
                    <a:lstStyle/>
                    <a:p>
                      <a:pPr fontAlgn="t"/>
                      <a:r>
                        <a:rPr lang="en-US" sz="2900" dirty="0">
                          <a:solidFill>
                            <a:schemeClr val="tx1">
                              <a:lumMod val="85000"/>
                              <a:lumOff val="15000"/>
                            </a:schemeClr>
                          </a:solidFill>
                          <a:effectLst/>
                        </a:rPr>
                        <a:t>Premium P3, P4, P5</a:t>
                      </a:r>
                    </a:p>
                  </a:txBody>
                  <a:tcPr marL="420662" marR="252398" marT="252398" marB="252398">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fontAlgn="t"/>
                      <a:r>
                        <a:rPr lang="en-US" sz="2900" dirty="0">
                          <a:solidFill>
                            <a:schemeClr val="tx1">
                              <a:lumMod val="85000"/>
                              <a:lumOff val="15000"/>
                            </a:schemeClr>
                          </a:solidFill>
                          <a:effectLst/>
                        </a:rPr>
                        <a:t>up to 10 GB</a:t>
                      </a:r>
                    </a:p>
                  </a:txBody>
                  <a:tcPr marL="420662" marR="252398" marT="252398" marB="252398">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2669986797"/>
                  </a:ext>
                </a:extLst>
              </a:tr>
            </a:tbl>
          </a:graphicData>
        </a:graphic>
      </p:graphicFrame>
    </p:spTree>
    <p:extLst>
      <p:ext uri="{BB962C8B-B14F-4D97-AF65-F5344CB8AC3E}">
        <p14:creationId xmlns:p14="http://schemas.microsoft.com/office/powerpoint/2010/main" val="283784207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0F1C65-27BD-47FE-AE5D-B9F14F531E60}"/>
              </a:ext>
            </a:extLst>
          </p:cNvPr>
          <p:cNvSpPr>
            <a:spLocks noGrp="1"/>
          </p:cNvSpPr>
          <p:nvPr>
            <p:ph type="title"/>
          </p:nvPr>
        </p:nvSpPr>
        <p:spPr>
          <a:xfrm>
            <a:off x="821516" y="640263"/>
            <a:ext cx="6204984" cy="1344975"/>
          </a:xfrm>
        </p:spPr>
        <p:txBody>
          <a:bodyPr>
            <a:normAutofit/>
          </a:bodyPr>
          <a:lstStyle/>
          <a:p>
            <a:r>
              <a:rPr lang="en-US" sz="4000" dirty="0"/>
              <a:t>SQL Server vs Azure Analysis Services</a:t>
            </a:r>
          </a:p>
        </p:txBody>
      </p:sp>
      <p:sp>
        <p:nvSpPr>
          <p:cNvPr id="3" name="Content Placeholder 2">
            <a:extLst>
              <a:ext uri="{FF2B5EF4-FFF2-40B4-BE49-F238E27FC236}">
                <a16:creationId xmlns:a16="http://schemas.microsoft.com/office/drawing/2014/main" id="{5C7CAC13-958B-4AAE-8767-4CB694079A02}"/>
              </a:ext>
            </a:extLst>
          </p:cNvPr>
          <p:cNvSpPr>
            <a:spLocks noGrp="1"/>
          </p:cNvSpPr>
          <p:nvPr>
            <p:ph idx="1"/>
          </p:nvPr>
        </p:nvSpPr>
        <p:spPr>
          <a:xfrm>
            <a:off x="821515" y="2121762"/>
            <a:ext cx="6204984" cy="3626917"/>
          </a:xfrm>
        </p:spPr>
        <p:txBody>
          <a:bodyPr>
            <a:normAutofit/>
          </a:bodyPr>
          <a:lstStyle/>
          <a:p>
            <a:r>
              <a:rPr lang="en-US" sz="2400" dirty="0"/>
              <a:t>Azure Analysis Services</a:t>
            </a:r>
          </a:p>
          <a:p>
            <a:pPr lvl="1"/>
            <a:r>
              <a:rPr lang="en-US" dirty="0"/>
              <a:t>PaaS Hosted and Managed</a:t>
            </a:r>
          </a:p>
          <a:p>
            <a:pPr lvl="1"/>
            <a:r>
              <a:rPr lang="en-US" dirty="0"/>
              <a:t>Up to 400GB Sizes</a:t>
            </a:r>
          </a:p>
          <a:p>
            <a:pPr lvl="1"/>
            <a:r>
              <a:rPr lang="en-US" dirty="0"/>
              <a:t>No maintenance required</a:t>
            </a:r>
          </a:p>
          <a:p>
            <a:pPr marL="457200" lvl="1" indent="0">
              <a:buNone/>
            </a:pPr>
            <a:endParaRPr lang="en-US" dirty="0"/>
          </a:p>
          <a:p>
            <a:r>
              <a:rPr lang="en-US" sz="2400" dirty="0"/>
              <a:t>SQL Server Analysis Services</a:t>
            </a:r>
          </a:p>
          <a:p>
            <a:pPr lvl="1"/>
            <a:r>
              <a:rPr lang="en-US" dirty="0"/>
              <a:t>On-Prem VMs or servers</a:t>
            </a:r>
          </a:p>
          <a:p>
            <a:pPr lvl="1"/>
            <a:r>
              <a:rPr lang="en-US" dirty="0"/>
              <a:t>Cloud IaaS VMs</a:t>
            </a:r>
          </a:p>
          <a:p>
            <a:pPr lvl="1"/>
            <a:r>
              <a:rPr lang="en-US" dirty="0"/>
              <a:t>Customer controls and manages VM</a:t>
            </a:r>
          </a:p>
          <a:p>
            <a:pPr lvl="1"/>
            <a:endParaRPr lang="en-US" dirty="0"/>
          </a:p>
          <a:p>
            <a:pPr lvl="1"/>
            <a:endParaRPr lang="en-US" dirty="0"/>
          </a:p>
        </p:txBody>
      </p:sp>
      <p:pic>
        <p:nvPicPr>
          <p:cNvPr id="4" name="Picture 3">
            <a:extLst>
              <a:ext uri="{FF2B5EF4-FFF2-40B4-BE49-F238E27FC236}">
                <a16:creationId xmlns:a16="http://schemas.microsoft.com/office/drawing/2014/main" id="{B19C9868-633D-41FC-8105-02CED97F5F34}"/>
              </a:ext>
            </a:extLst>
          </p:cNvPr>
          <p:cNvPicPr>
            <a:picLocks noChangeAspect="1"/>
          </p:cNvPicPr>
          <p:nvPr/>
        </p:nvPicPr>
        <p:blipFill>
          <a:blip r:embed="rId2"/>
          <a:stretch>
            <a:fillRect/>
          </a:stretch>
        </p:blipFill>
        <p:spPr>
          <a:xfrm>
            <a:off x="7829551" y="808177"/>
            <a:ext cx="4042409" cy="1283464"/>
          </a:xfrm>
          <a:prstGeom prst="rect">
            <a:avLst/>
          </a:prstGeom>
        </p:spPr>
      </p:pic>
      <p:pic>
        <p:nvPicPr>
          <p:cNvPr id="5" name="Picture 4">
            <a:extLst>
              <a:ext uri="{FF2B5EF4-FFF2-40B4-BE49-F238E27FC236}">
                <a16:creationId xmlns:a16="http://schemas.microsoft.com/office/drawing/2014/main" id="{F9D76354-754B-4897-8F7D-1C45F6659ADA}"/>
              </a:ext>
            </a:extLst>
          </p:cNvPr>
          <p:cNvPicPr>
            <a:picLocks noChangeAspect="1"/>
          </p:cNvPicPr>
          <p:nvPr/>
        </p:nvPicPr>
        <p:blipFill>
          <a:blip r:embed="rId3"/>
          <a:stretch>
            <a:fillRect/>
          </a:stretch>
        </p:blipFill>
        <p:spPr>
          <a:xfrm>
            <a:off x="7829551" y="3856425"/>
            <a:ext cx="4042410" cy="1333994"/>
          </a:xfrm>
          <a:prstGeom prst="rect">
            <a:avLst/>
          </a:prstGeom>
        </p:spPr>
      </p:pic>
    </p:spTree>
    <p:extLst>
      <p:ext uri="{BB962C8B-B14F-4D97-AF65-F5344CB8AC3E}">
        <p14:creationId xmlns:p14="http://schemas.microsoft.com/office/powerpoint/2010/main" val="338934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dul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template.potx  -  Read-Only" id="{1B98DF5D-A9E5-4E4E-962A-160AAC6A6603}" vid="{E8D3E4C7-DDCA-4265-A835-80F885B5E6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976</Words>
  <Application>Microsoft Office PowerPoint</Application>
  <PresentationFormat>Widescreen</PresentationFormat>
  <Paragraphs>202</Paragraphs>
  <Slides>15</Slides>
  <Notes>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vt:i4>
      </vt:variant>
    </vt:vector>
  </HeadingPairs>
  <TitlesOfParts>
    <vt:vector size="30" baseType="lpstr">
      <vt:lpstr>等线</vt:lpstr>
      <vt:lpstr>MS PGothic</vt:lpstr>
      <vt:lpstr>Arial</vt:lpstr>
      <vt:lpstr>Calibri</vt:lpstr>
      <vt:lpstr>Calibri Light</vt:lpstr>
      <vt:lpstr>Consolas</vt:lpstr>
      <vt:lpstr>Segoe UI</vt:lpstr>
      <vt:lpstr>Segoe UI Black</vt:lpstr>
      <vt:lpstr>Segoe UI Light</vt:lpstr>
      <vt:lpstr>Segoe UI Semibold</vt:lpstr>
      <vt:lpstr>Segoe UI Semilight</vt:lpstr>
      <vt:lpstr>Times New Roman</vt:lpstr>
      <vt:lpstr>Wingdings 3</vt:lpstr>
      <vt:lpstr>Office Theme</vt:lpstr>
      <vt:lpstr>Module Template</vt:lpstr>
      <vt:lpstr>PowerPoint Presentation</vt:lpstr>
      <vt:lpstr>Power BI with Analysis Services</vt:lpstr>
      <vt:lpstr>Agenda</vt:lpstr>
      <vt:lpstr>Analysis services Enterprise grade analytics engine  </vt:lpstr>
      <vt:lpstr>How does this relate to Power BI?</vt:lpstr>
      <vt:lpstr>SQL Server Data Tools (SSDT)—2017</vt:lpstr>
      <vt:lpstr>One semantic model—two ways to develop</vt:lpstr>
      <vt:lpstr>Why use Analysis Services?</vt:lpstr>
      <vt:lpstr>SQL Server vs Azure Analysis Services</vt:lpstr>
      <vt:lpstr>Demo 1: Tabular Model Development in SSDT</vt:lpstr>
      <vt:lpstr>Azure Analysis Services Architecture </vt:lpstr>
      <vt:lpstr>Azure Analysis Services Gateway</vt:lpstr>
      <vt:lpstr>Scale Up / Down / Out</vt:lpstr>
      <vt:lpstr>Demo 2: Setup Azure Analysis Services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Charlie Pyne</dc:creator>
  <cp:lastModifiedBy>Charlie Pyne</cp:lastModifiedBy>
  <cp:revision>4</cp:revision>
  <dcterms:created xsi:type="dcterms:W3CDTF">2019-01-08T17:37:53Z</dcterms:created>
  <dcterms:modified xsi:type="dcterms:W3CDTF">2019-01-09T20:20:21Z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cpyne@microsoft.com</vt:lpwstr>
  </property>
  <property fmtid="{D5CDD505-2E9C-101B-9397-08002B2CF9AE}" pid="5" name="MSIP_Label_f42aa342-8706-4288-bd11-ebb85995028c_SetDate">
    <vt:lpwstr>2019-01-08T17:37:57.5821824Z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